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63" r:id="rId4"/>
    <p:sldId id="264" r:id="rId5"/>
    <p:sldId id="285" r:id="rId6"/>
    <p:sldId id="286" r:id="rId7"/>
    <p:sldId id="287" r:id="rId8"/>
    <p:sldId id="265" r:id="rId9"/>
    <p:sldId id="266" r:id="rId10"/>
    <p:sldId id="290" r:id="rId11"/>
    <p:sldId id="270" r:id="rId12"/>
    <p:sldId id="271" r:id="rId13"/>
    <p:sldId id="272" r:id="rId14"/>
    <p:sldId id="274" r:id="rId15"/>
    <p:sldId id="276" r:id="rId16"/>
    <p:sldId id="291" r:id="rId17"/>
    <p:sldId id="278" r:id="rId18"/>
    <p:sldId id="279" r:id="rId19"/>
    <p:sldId id="283" r:id="rId20"/>
    <p:sldId id="282" r:id="rId21"/>
    <p:sldId id="280" r:id="rId22"/>
    <p:sldId id="288" r:id="rId23"/>
    <p:sldId id="281" r:id="rId24"/>
    <p:sldId id="284" r:id="rId25"/>
    <p:sldId id="258" r:id="rId26"/>
    <p:sldId id="25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84" autoAdjust="0"/>
  </p:normalViewPr>
  <p:slideViewPr>
    <p:cSldViewPr>
      <p:cViewPr varScale="1">
        <p:scale>
          <a:sx n="62" d="100"/>
          <a:sy n="62" d="100"/>
        </p:scale>
        <p:origin x="140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81175-C63F-4608-90E4-1A3445079DAE}" type="datetimeFigureOut">
              <a:rPr lang="en-US" smtClean="0"/>
              <a:t>7/24/2015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B8A16F-44AB-4778-9A40-FFC945EF34F8}" type="slidenum">
              <a:rPr lang="en-US" smtClean="0"/>
              <a:t>‹#›</a:t>
            </a:fld>
            <a:endParaRPr lang="en-US"/>
          </a:p>
        </p:txBody>
      </p:sp>
    </p:spTree>
    <p:extLst>
      <p:ext uri="{BB962C8B-B14F-4D97-AF65-F5344CB8AC3E}">
        <p14:creationId xmlns:p14="http://schemas.microsoft.com/office/powerpoint/2010/main" val="394521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3</a:t>
            </a:fld>
            <a:endParaRPr lang="en-US"/>
          </a:p>
        </p:txBody>
      </p:sp>
    </p:spTree>
    <p:extLst>
      <p:ext uri="{BB962C8B-B14F-4D97-AF65-F5344CB8AC3E}">
        <p14:creationId xmlns:p14="http://schemas.microsoft.com/office/powerpoint/2010/main" val="252757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Have the participants</a:t>
            </a:r>
            <a:r>
              <a:rPr lang="en-US" baseline="0" dirty="0" smtClean="0"/>
              <a:t> use the </a:t>
            </a:r>
            <a:r>
              <a:rPr lang="en-US" sz="1200" kern="1200" dirty="0" smtClean="0">
                <a:solidFill>
                  <a:schemeClr val="tx1"/>
                </a:solidFill>
                <a:effectLst/>
                <a:latin typeface="+mn-lt"/>
                <a:ea typeface="+mn-ea"/>
                <a:cs typeface="+mn-cs"/>
              </a:rPr>
              <a:t>“The Nutrition Facts Label; Look for it and Use It” from the FDA</a:t>
            </a:r>
          </a:p>
          <a:p>
            <a:endParaRPr lang="en-US" dirty="0" smtClean="0"/>
          </a:p>
          <a:p>
            <a:r>
              <a:rPr lang="en-US" dirty="0" smtClean="0"/>
              <a:t>The handout will pull</a:t>
            </a:r>
            <a:r>
              <a:rPr lang="en-US" baseline="0" dirty="0" smtClean="0"/>
              <a:t> out each section and have the same messaging </a:t>
            </a:r>
            <a:endParaRPr lang="en-US" dirty="0" smtClean="0"/>
          </a:p>
          <a:p>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12</a:t>
            </a:fld>
            <a:endParaRPr lang="en-US"/>
          </a:p>
        </p:txBody>
      </p:sp>
    </p:spTree>
    <p:extLst>
      <p:ext uri="{BB962C8B-B14F-4D97-AF65-F5344CB8AC3E}">
        <p14:creationId xmlns:p14="http://schemas.microsoft.com/office/powerpoint/2010/main" val="24016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Have the participants</a:t>
            </a:r>
            <a:r>
              <a:rPr lang="en-US" baseline="0" dirty="0" smtClean="0"/>
              <a:t> use the </a:t>
            </a:r>
            <a:r>
              <a:rPr lang="en-US" sz="1200" kern="1200" dirty="0" smtClean="0">
                <a:solidFill>
                  <a:schemeClr val="tx1"/>
                </a:solidFill>
                <a:effectLst/>
                <a:latin typeface="+mn-lt"/>
                <a:ea typeface="+mn-ea"/>
                <a:cs typeface="+mn-cs"/>
              </a:rPr>
              <a:t>“The Nutrition Facts Label; Look for it and Use It” from the FDA</a:t>
            </a:r>
          </a:p>
          <a:p>
            <a:endParaRPr lang="en-US" dirty="0" smtClean="0"/>
          </a:p>
          <a:p>
            <a:r>
              <a:rPr lang="en-US" dirty="0" smtClean="0"/>
              <a:t>The handout will pull</a:t>
            </a:r>
            <a:r>
              <a:rPr lang="en-US" baseline="0" dirty="0" smtClean="0"/>
              <a:t> out each section and have the same messaging </a:t>
            </a:r>
            <a:endParaRPr lang="en-US" dirty="0" smtClean="0"/>
          </a:p>
          <a:p>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13</a:t>
            </a:fld>
            <a:endParaRPr lang="en-US"/>
          </a:p>
        </p:txBody>
      </p:sp>
    </p:spTree>
    <p:extLst>
      <p:ext uri="{BB962C8B-B14F-4D97-AF65-F5344CB8AC3E}">
        <p14:creationId xmlns:p14="http://schemas.microsoft.com/office/powerpoint/2010/main" val="175747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 the “Food Label Lingo” handout </a:t>
            </a:r>
          </a:p>
          <a:p>
            <a:endParaRPr lang="en-US" dirty="0" smtClean="0"/>
          </a:p>
          <a:p>
            <a:r>
              <a:rPr lang="en-US" dirty="0" smtClean="0"/>
              <a:t>Participants</a:t>
            </a:r>
            <a:r>
              <a:rPr lang="en-US" baseline="0" dirty="0" smtClean="0"/>
              <a:t> can use this handout to make notes from the next 2 slides </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14</a:t>
            </a:fld>
            <a:endParaRPr lang="en-US"/>
          </a:p>
        </p:txBody>
      </p:sp>
    </p:spTree>
    <p:extLst>
      <p:ext uri="{BB962C8B-B14F-4D97-AF65-F5344CB8AC3E}">
        <p14:creationId xmlns:p14="http://schemas.microsoft.com/office/powerpoint/2010/main" val="409290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may want</a:t>
            </a:r>
            <a:r>
              <a:rPr lang="en-US" baseline="0" dirty="0" smtClean="0"/>
              <a:t> to write down some of the messaging </a:t>
            </a:r>
          </a:p>
          <a:p>
            <a:endParaRPr lang="en-US" baseline="0" dirty="0" smtClean="0"/>
          </a:p>
          <a:p>
            <a:r>
              <a:rPr lang="en-US" baseline="0" dirty="0" smtClean="0"/>
              <a:t>Being aware and only eating the “serving size” will control the amount of calories, fat, etc.</a:t>
            </a:r>
          </a:p>
          <a:p>
            <a:r>
              <a:rPr lang="en-US" baseline="0" dirty="0" smtClean="0"/>
              <a:t>Serving sizes help people control their portions which over time could lead to weight loss</a:t>
            </a:r>
          </a:p>
          <a:p>
            <a:endParaRPr lang="en-US" baseline="0" dirty="0" smtClean="0"/>
          </a:p>
          <a:p>
            <a:r>
              <a:rPr lang="en-US" baseline="0" dirty="0" smtClean="0"/>
              <a:t>Based upon age, weight, height and doctor recommendations a person can set a calorie limit for each day</a:t>
            </a:r>
          </a:p>
          <a:p>
            <a:r>
              <a:rPr lang="en-US" baseline="0" dirty="0" smtClean="0"/>
              <a:t>The average calorie limit is between 2000 and 2500 calories each day</a:t>
            </a:r>
          </a:p>
          <a:p>
            <a:endParaRPr lang="en-US" baseline="0" dirty="0" smtClean="0"/>
          </a:p>
          <a:p>
            <a:r>
              <a:rPr lang="en-US" baseline="0" dirty="0" smtClean="0"/>
              <a:t>Input of calories should balance output of calories (exercise)</a:t>
            </a:r>
          </a:p>
          <a:p>
            <a:r>
              <a:rPr lang="en-US" baseline="0" dirty="0" smtClean="0"/>
              <a:t>Having a high input and low output will lead to weight gain</a:t>
            </a:r>
          </a:p>
          <a:p>
            <a:r>
              <a:rPr lang="en-US" baseline="0" dirty="0" smtClean="0"/>
              <a:t>Having a low input and high output will lead to weight loss</a:t>
            </a:r>
          </a:p>
          <a:p>
            <a:endParaRPr lang="en-US" baseline="0" dirty="0" smtClean="0"/>
          </a:p>
          <a:p>
            <a:r>
              <a:rPr lang="en-US" baseline="0" dirty="0" smtClean="0"/>
              <a:t>Key Point:  Find a healthy balance between input and output.  Follow recommendation </a:t>
            </a:r>
            <a:r>
              <a:rPr lang="en-US" baseline="0" smtClean="0"/>
              <a:t>of doctor</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15</a:t>
            </a:fld>
            <a:endParaRPr lang="en-US"/>
          </a:p>
        </p:txBody>
      </p:sp>
    </p:spTree>
    <p:extLst>
      <p:ext uri="{BB962C8B-B14F-4D97-AF65-F5344CB8AC3E}">
        <p14:creationId xmlns:p14="http://schemas.microsoft.com/office/powerpoint/2010/main" val="3707394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may want</a:t>
            </a:r>
            <a:r>
              <a:rPr lang="en-US" baseline="0" dirty="0" smtClean="0"/>
              <a:t> to write down some of the messaging </a:t>
            </a:r>
            <a:endParaRPr lang="en-US" dirty="0" smtClean="0"/>
          </a:p>
          <a:p>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16</a:t>
            </a:fld>
            <a:endParaRPr lang="en-US"/>
          </a:p>
        </p:txBody>
      </p:sp>
    </p:spTree>
    <p:extLst>
      <p:ext uri="{BB962C8B-B14F-4D97-AF65-F5344CB8AC3E}">
        <p14:creationId xmlns:p14="http://schemas.microsoft.com/office/powerpoint/2010/main" val="25413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Ingredients</a:t>
            </a:r>
            <a:r>
              <a:rPr lang="en-US" baseline="0" dirty="0" smtClean="0"/>
              <a:t> are listed by </a:t>
            </a:r>
            <a:r>
              <a:rPr lang="en-US" baseline="0" dirty="0" err="1" smtClean="0"/>
              <a:t>quanity</a:t>
            </a:r>
            <a:r>
              <a:rPr lang="en-US" baseline="0" dirty="0" smtClean="0"/>
              <a:t>.  </a:t>
            </a:r>
          </a:p>
          <a:p>
            <a:r>
              <a:rPr lang="en-US" baseline="0" dirty="0" smtClean="0"/>
              <a:t>Ingredient listed first is the “most”</a:t>
            </a:r>
          </a:p>
          <a:p>
            <a:r>
              <a:rPr lang="en-US" baseline="0" dirty="0" smtClean="0"/>
              <a:t>Ingredients listed last is the “least”</a:t>
            </a:r>
          </a:p>
          <a:p>
            <a:endParaRPr lang="en-US" baseline="0" dirty="0" smtClean="0"/>
          </a:p>
          <a:p>
            <a:r>
              <a:rPr lang="en-US" baseline="0" dirty="0" smtClean="0"/>
              <a:t>Ingredients that are long and hard to pronounce are usually additives/preservatives.  Eat foods with not a lot of additives </a:t>
            </a:r>
            <a:r>
              <a:rPr lang="en-US" baseline="0" smtClean="0"/>
              <a:t>and preservatives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17</a:t>
            </a:fld>
            <a:endParaRPr lang="en-US"/>
          </a:p>
        </p:txBody>
      </p:sp>
    </p:spTree>
    <p:extLst>
      <p:ext uri="{BB962C8B-B14F-4D97-AF65-F5344CB8AC3E}">
        <p14:creationId xmlns:p14="http://schemas.microsoft.com/office/powerpoint/2010/main" val="153662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a:t>
            </a:r>
            <a:r>
              <a:rPr lang="en-US" baseline="0" dirty="0" smtClean="0"/>
              <a:t> handout </a:t>
            </a:r>
          </a:p>
          <a:p>
            <a:r>
              <a:rPr lang="en-US" baseline="0" dirty="0" smtClean="0"/>
              <a:t>All material has been covered </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18</a:t>
            </a:fld>
            <a:endParaRPr lang="en-US"/>
          </a:p>
        </p:txBody>
      </p:sp>
    </p:spTree>
    <p:extLst>
      <p:ext uri="{BB962C8B-B14F-4D97-AF65-F5344CB8AC3E}">
        <p14:creationId xmlns:p14="http://schemas.microsoft.com/office/powerpoint/2010/main" val="526046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through slide </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19</a:t>
            </a:fld>
            <a:endParaRPr lang="en-US"/>
          </a:p>
        </p:txBody>
      </p:sp>
    </p:spTree>
    <p:extLst>
      <p:ext uri="{BB962C8B-B14F-4D97-AF65-F5344CB8AC3E}">
        <p14:creationId xmlns:p14="http://schemas.microsoft.com/office/powerpoint/2010/main" val="3179366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through the handouts.  </a:t>
            </a:r>
          </a:p>
          <a:p>
            <a:r>
              <a:rPr lang="en-US" dirty="0" smtClean="0"/>
              <a:t>Tips on the side have valuable</a:t>
            </a:r>
            <a:r>
              <a:rPr lang="en-US" baseline="0" dirty="0" smtClean="0"/>
              <a:t> information of what participants can do at home.</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20</a:t>
            </a:fld>
            <a:endParaRPr lang="en-US"/>
          </a:p>
        </p:txBody>
      </p:sp>
    </p:spTree>
    <p:extLst>
      <p:ext uri="{BB962C8B-B14F-4D97-AF65-F5344CB8AC3E}">
        <p14:creationId xmlns:p14="http://schemas.microsoft.com/office/powerpoint/2010/main" val="1785886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a:t>
            </a:r>
            <a:r>
              <a:rPr lang="en-US" baseline="0" dirty="0" smtClean="0"/>
              <a:t> Buy Dates:</a:t>
            </a:r>
          </a:p>
          <a:p>
            <a:r>
              <a:rPr lang="en-US" baseline="0" dirty="0" smtClean="0"/>
              <a:t>Foods have been tested to maintain their quality until that date.  </a:t>
            </a:r>
          </a:p>
          <a:p>
            <a:r>
              <a:rPr lang="en-US" baseline="0" dirty="0" smtClean="0"/>
              <a:t>Foods will lose quality after that date</a:t>
            </a:r>
          </a:p>
          <a:p>
            <a:endParaRPr lang="en-US" baseline="0" dirty="0" smtClean="0"/>
          </a:p>
          <a:p>
            <a:r>
              <a:rPr lang="en-US" baseline="0" dirty="0" smtClean="0"/>
              <a:t>Expiration Dates:</a:t>
            </a:r>
          </a:p>
          <a:p>
            <a:r>
              <a:rPr lang="en-US" baseline="0" dirty="0" smtClean="0"/>
              <a:t>Change in appearance will be obvious </a:t>
            </a:r>
          </a:p>
          <a:p>
            <a:r>
              <a:rPr lang="en-US" baseline="0" dirty="0" smtClean="0"/>
              <a:t>If you “in doubt throw it out”</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21</a:t>
            </a:fld>
            <a:endParaRPr lang="en-US"/>
          </a:p>
        </p:txBody>
      </p:sp>
    </p:spTree>
    <p:extLst>
      <p:ext uri="{BB962C8B-B14F-4D97-AF65-F5344CB8AC3E}">
        <p14:creationId xmlns:p14="http://schemas.microsoft.com/office/powerpoint/2010/main" val="77982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If</a:t>
            </a:r>
            <a:r>
              <a:rPr lang="en-US" baseline="0" dirty="0" smtClean="0"/>
              <a:t> a person eats “colorful” or eats all the colors of the rainbow the more likely they are to eat all the food groups.  </a:t>
            </a:r>
          </a:p>
          <a:p>
            <a:endParaRPr lang="en-US" baseline="0" dirty="0" smtClean="0"/>
          </a:p>
          <a:p>
            <a:r>
              <a:rPr lang="en-US" baseline="0" dirty="0" smtClean="0"/>
              <a:t>People are often lacking fruits and vegetables.  If they eat more colors (colorful) they are more likely to increase their fruit and vegetable consumption.   </a:t>
            </a:r>
            <a:endParaRPr lang="en-US" dirty="0" smtClean="0"/>
          </a:p>
        </p:txBody>
      </p:sp>
      <p:sp>
        <p:nvSpPr>
          <p:cNvPr id="4" name="Slide Number Placeholder 3"/>
          <p:cNvSpPr>
            <a:spLocks noGrp="1"/>
          </p:cNvSpPr>
          <p:nvPr>
            <p:ph type="sldNum" sz="quarter" idx="10"/>
          </p:nvPr>
        </p:nvSpPr>
        <p:spPr/>
        <p:txBody>
          <a:bodyPr/>
          <a:lstStyle/>
          <a:p>
            <a:fld id="{9AB8A16F-44AB-4778-9A40-FFC945EF34F8}" type="slidenum">
              <a:rPr lang="en-US" smtClean="0"/>
              <a:t>4</a:t>
            </a:fld>
            <a:endParaRPr lang="en-US"/>
          </a:p>
        </p:txBody>
      </p:sp>
    </p:spTree>
    <p:extLst>
      <p:ext uri="{BB962C8B-B14F-4D97-AF65-F5344CB8AC3E}">
        <p14:creationId xmlns:p14="http://schemas.microsoft.com/office/powerpoint/2010/main" val="1844712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Purchasing</a:t>
            </a:r>
            <a:r>
              <a:rPr lang="en-US" baseline="0" dirty="0" smtClean="0"/>
              <a:t> and Eating s</a:t>
            </a:r>
            <a:r>
              <a:rPr lang="en-US" dirty="0" smtClean="0"/>
              <a:t>afe</a:t>
            </a:r>
            <a:r>
              <a:rPr lang="en-US" baseline="0" dirty="0" smtClean="0"/>
              <a:t> and quality food is essential for maintain proper health and wellness </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22</a:t>
            </a:fld>
            <a:endParaRPr lang="en-US"/>
          </a:p>
        </p:txBody>
      </p:sp>
    </p:spTree>
    <p:extLst>
      <p:ext uri="{BB962C8B-B14F-4D97-AF65-F5344CB8AC3E}">
        <p14:creationId xmlns:p14="http://schemas.microsoft.com/office/powerpoint/2010/main" val="384203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through slide </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23</a:t>
            </a:fld>
            <a:endParaRPr lang="en-US"/>
          </a:p>
        </p:txBody>
      </p:sp>
    </p:spTree>
    <p:extLst>
      <p:ext uri="{BB962C8B-B14F-4D97-AF65-F5344CB8AC3E}">
        <p14:creationId xmlns:p14="http://schemas.microsoft.com/office/powerpoint/2010/main" val="2381653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Website provides more information about food labels and labeling</a:t>
            </a:r>
            <a:r>
              <a:rPr lang="en-US" baseline="0" dirty="0" smtClean="0"/>
              <a:t> of food products.</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24</a:t>
            </a:fld>
            <a:endParaRPr lang="en-US"/>
          </a:p>
        </p:txBody>
      </p:sp>
    </p:spTree>
    <p:extLst>
      <p:ext uri="{BB962C8B-B14F-4D97-AF65-F5344CB8AC3E}">
        <p14:creationId xmlns:p14="http://schemas.microsoft.com/office/powerpoint/2010/main" val="129048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Gets them to recognize that food labels are on many products</a:t>
            </a:r>
          </a:p>
          <a:p>
            <a:r>
              <a:rPr lang="en-US" baseline="0" dirty="0" smtClean="0"/>
              <a:t>Labels do require people to have a little background knowledge on what it all means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Gets the participants</a:t>
            </a:r>
            <a:r>
              <a:rPr lang="en-US" baseline="0" dirty="0" smtClean="0"/>
              <a:t> thinking about their food choices </a:t>
            </a:r>
          </a:p>
          <a:p>
            <a:endParaRPr lang="en-US" baseline="0" dirty="0" smtClean="0"/>
          </a:p>
          <a:p>
            <a:r>
              <a:rPr lang="en-US" baseline="0" dirty="0" smtClean="0"/>
              <a:t>Cover with participants that fresh foods (fruits and vegetables) do not have a label</a:t>
            </a:r>
          </a:p>
          <a:p>
            <a:r>
              <a:rPr lang="en-US" baseline="0" dirty="0" smtClean="0"/>
              <a:t>Any food item made homemade will not have a label so portion control is important</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5</a:t>
            </a:fld>
            <a:endParaRPr lang="en-US"/>
          </a:p>
        </p:txBody>
      </p:sp>
    </p:spTree>
    <p:extLst>
      <p:ext uri="{BB962C8B-B14F-4D97-AF65-F5344CB8AC3E}">
        <p14:creationId xmlns:p14="http://schemas.microsoft.com/office/powerpoint/2010/main" val="72705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popcorn available for participants to put in a cup or on a napkin </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6</a:t>
            </a:fld>
            <a:endParaRPr lang="en-US"/>
          </a:p>
        </p:txBody>
      </p:sp>
    </p:spTree>
    <p:extLst>
      <p:ext uri="{BB962C8B-B14F-4D97-AF65-F5344CB8AC3E}">
        <p14:creationId xmlns:p14="http://schemas.microsoft.com/office/powerpoint/2010/main" val="266339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value is</a:t>
            </a:r>
            <a:r>
              <a:rPr lang="en-US" baseline="0" dirty="0" smtClean="0"/>
              <a:t> for air popped popcorn</a:t>
            </a:r>
          </a:p>
          <a:p>
            <a:r>
              <a:rPr lang="en-US" baseline="0" dirty="0" smtClean="0"/>
              <a:t>Values may be altered slightly based upon the brand that is used</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7</a:t>
            </a:fld>
            <a:endParaRPr lang="en-US"/>
          </a:p>
        </p:txBody>
      </p:sp>
    </p:spTree>
    <p:extLst>
      <p:ext uri="{BB962C8B-B14F-4D97-AF65-F5344CB8AC3E}">
        <p14:creationId xmlns:p14="http://schemas.microsoft.com/office/powerpoint/2010/main" val="27826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Nutrition Labels:</a:t>
            </a:r>
          </a:p>
          <a:p>
            <a:r>
              <a:rPr lang="en-US" baseline="0" dirty="0" smtClean="0"/>
              <a:t>Fresh fruits and vegetables</a:t>
            </a:r>
          </a:p>
          <a:p>
            <a:r>
              <a:rPr lang="en-US" baseline="0" dirty="0" smtClean="0"/>
              <a:t>Protein products (ground beef, pork chops)</a:t>
            </a:r>
          </a:p>
          <a:p>
            <a:r>
              <a:rPr lang="en-US" baseline="0" dirty="0" smtClean="0"/>
              <a:t>Deli items </a:t>
            </a:r>
          </a:p>
          <a:p>
            <a:r>
              <a:rPr lang="en-US" baseline="0" dirty="0" smtClean="0"/>
              <a:t>Restaurant food items </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8</a:t>
            </a:fld>
            <a:endParaRPr lang="en-US"/>
          </a:p>
        </p:txBody>
      </p:sp>
    </p:spTree>
    <p:extLst>
      <p:ext uri="{BB962C8B-B14F-4D97-AF65-F5344CB8AC3E}">
        <p14:creationId xmlns:p14="http://schemas.microsoft.com/office/powerpoint/2010/main" val="374278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slides will break down what each part of the food label</a:t>
            </a:r>
          </a:p>
          <a:p>
            <a:r>
              <a:rPr lang="en-US" baseline="0" dirty="0" smtClean="0"/>
              <a:t>Give guidelines of how to read and what the numbers mean</a:t>
            </a:r>
          </a:p>
          <a:p>
            <a:endParaRPr lang="en-US" baseline="0" dirty="0" smtClean="0"/>
          </a:p>
          <a:p>
            <a:r>
              <a:rPr lang="en-US" baseline="0" dirty="0" smtClean="0"/>
              <a:t>Deciding if the food item is a good choice or fits into your daily diet</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9</a:t>
            </a:fld>
            <a:endParaRPr lang="en-US"/>
          </a:p>
        </p:txBody>
      </p:sp>
    </p:spTree>
    <p:extLst>
      <p:ext uri="{BB962C8B-B14F-4D97-AF65-F5344CB8AC3E}">
        <p14:creationId xmlns:p14="http://schemas.microsoft.com/office/powerpoint/2010/main" val="186328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a:t>
            </a:r>
            <a:r>
              <a:rPr lang="en-US" baseline="0" dirty="0" smtClean="0"/>
              <a:t> out which gives good guidelines and is a visual for all the sections we will be discussing</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10</a:t>
            </a:fld>
            <a:endParaRPr lang="en-US"/>
          </a:p>
        </p:txBody>
      </p:sp>
    </p:spTree>
    <p:extLst>
      <p:ext uri="{BB962C8B-B14F-4D97-AF65-F5344CB8AC3E}">
        <p14:creationId xmlns:p14="http://schemas.microsoft.com/office/powerpoint/2010/main" val="426535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Have the participants</a:t>
            </a:r>
            <a:r>
              <a:rPr lang="en-US" baseline="0" dirty="0" smtClean="0"/>
              <a:t> use the </a:t>
            </a:r>
            <a:r>
              <a:rPr lang="en-US" sz="1200" kern="1200" dirty="0" smtClean="0">
                <a:solidFill>
                  <a:schemeClr val="tx1"/>
                </a:solidFill>
                <a:effectLst/>
                <a:latin typeface="+mn-lt"/>
                <a:ea typeface="+mn-ea"/>
                <a:cs typeface="+mn-cs"/>
              </a:rPr>
              <a:t>“The Nutrition Facts Label; Look for it and Use It” from the FDA</a:t>
            </a:r>
          </a:p>
          <a:p>
            <a:endParaRPr lang="en-US" dirty="0" smtClean="0"/>
          </a:p>
          <a:p>
            <a:r>
              <a:rPr lang="en-US" dirty="0" smtClean="0"/>
              <a:t>The handout will pull</a:t>
            </a:r>
            <a:r>
              <a:rPr lang="en-US" baseline="0" dirty="0" smtClean="0"/>
              <a:t> out each section and have the same messaging </a:t>
            </a:r>
            <a:endParaRPr lang="en-US" dirty="0"/>
          </a:p>
        </p:txBody>
      </p:sp>
      <p:sp>
        <p:nvSpPr>
          <p:cNvPr id="4" name="Slide Number Placeholder 3"/>
          <p:cNvSpPr>
            <a:spLocks noGrp="1"/>
          </p:cNvSpPr>
          <p:nvPr>
            <p:ph type="sldNum" sz="quarter" idx="10"/>
          </p:nvPr>
        </p:nvSpPr>
        <p:spPr/>
        <p:txBody>
          <a:bodyPr/>
          <a:lstStyle/>
          <a:p>
            <a:fld id="{9AB8A16F-44AB-4778-9A40-FFC945EF34F8}" type="slidenum">
              <a:rPr lang="en-US" smtClean="0"/>
              <a:t>11</a:t>
            </a:fld>
            <a:endParaRPr lang="en-US"/>
          </a:p>
        </p:txBody>
      </p:sp>
    </p:spTree>
    <p:extLst>
      <p:ext uri="{BB962C8B-B14F-4D97-AF65-F5344CB8AC3E}">
        <p14:creationId xmlns:p14="http://schemas.microsoft.com/office/powerpoint/2010/main" val="357420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844479-86ED-426C-ACE6-0E2336DC5446}"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339387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44479-86ED-426C-ACE6-0E2336DC5446}"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270250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44479-86ED-426C-ACE6-0E2336DC5446}"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412924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44479-86ED-426C-ACE6-0E2336DC5446}"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428052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844479-86ED-426C-ACE6-0E2336DC5446}"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305586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844479-86ED-426C-ACE6-0E2336DC5446}"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384275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844479-86ED-426C-ACE6-0E2336DC5446}" type="datetimeFigureOut">
              <a:rPr lang="en-US" smtClean="0"/>
              <a:t>7/24/2015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368521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844479-86ED-426C-ACE6-0E2336DC5446}" type="datetimeFigureOut">
              <a:rPr lang="en-US" smtClean="0"/>
              <a:t>7/24/2015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363779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44479-86ED-426C-ACE6-0E2336DC5446}" type="datetimeFigureOut">
              <a:rPr lang="en-US" smtClean="0"/>
              <a:t>7/24/2015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337824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44479-86ED-426C-ACE6-0E2336DC5446}"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92325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44479-86ED-426C-ACE6-0E2336DC5446}"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B0C43-479B-456B-B2DB-B65655306F94}" type="slidenum">
              <a:rPr lang="en-US" smtClean="0"/>
              <a:t>‹#›</a:t>
            </a:fld>
            <a:endParaRPr lang="en-US"/>
          </a:p>
        </p:txBody>
      </p:sp>
    </p:spTree>
    <p:extLst>
      <p:ext uri="{BB962C8B-B14F-4D97-AF65-F5344CB8AC3E}">
        <p14:creationId xmlns:p14="http://schemas.microsoft.com/office/powerpoint/2010/main" val="363055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44479-86ED-426C-ACE6-0E2336DC5446}" type="datetimeFigureOut">
              <a:rPr lang="en-US" smtClean="0"/>
              <a:t>7/24/2015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B0C43-479B-456B-B2DB-B65655306F94}" type="slidenum">
              <a:rPr lang="en-US" smtClean="0"/>
              <a:t>‹#›</a:t>
            </a:fld>
            <a:endParaRPr lang="en-US"/>
          </a:p>
        </p:txBody>
      </p:sp>
    </p:spTree>
    <p:extLst>
      <p:ext uri="{BB962C8B-B14F-4D97-AF65-F5344CB8AC3E}">
        <p14:creationId xmlns:p14="http://schemas.microsoft.com/office/powerpoint/2010/main" val="186356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da.gov/nutritioneduc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facebook.com/WoodCountyFamilyLiving" TargetMode="External"/><Relationship Id="rId2" Type="http://schemas.openxmlformats.org/officeDocument/2006/relationships/hyperlink" Target="mailto:familyliving@co.wood.wi.us" TargetMode="Externa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hyperlink" Target="http://wood.uwex.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90800"/>
          </a:xfrm>
        </p:spPr>
        <p:txBody>
          <a:bodyPr>
            <a:normAutofit/>
          </a:bodyPr>
          <a:lstStyle/>
          <a:p>
            <a:r>
              <a:rPr lang="en-US" sz="4800" b="1" dirty="0" smtClean="0">
                <a:latin typeface="Verdana" panose="020B0604030504040204" pitchFamily="34" charset="0"/>
                <a:ea typeface="Verdana" panose="020B0604030504040204" pitchFamily="34" charset="0"/>
                <a:cs typeface="Verdana" panose="020B0604030504040204" pitchFamily="34" charset="0"/>
              </a:rPr>
              <a:t>Food Label Lingo</a:t>
            </a:r>
            <a:br>
              <a:rPr lang="en-US" sz="4800" b="1" dirty="0" smtClean="0">
                <a:latin typeface="Verdana" panose="020B0604030504040204" pitchFamily="34" charset="0"/>
                <a:ea typeface="Verdana" panose="020B0604030504040204" pitchFamily="34" charset="0"/>
                <a:cs typeface="Verdana" panose="020B0604030504040204" pitchFamily="34" charset="0"/>
              </a:rPr>
            </a:br>
            <a:r>
              <a:rPr lang="en-US" sz="3600" dirty="0" smtClean="0">
                <a:latin typeface="Verdana" panose="020B0604030504040204" pitchFamily="34" charset="0"/>
                <a:ea typeface="Verdana" panose="020B0604030504040204" pitchFamily="34" charset="0"/>
                <a:cs typeface="Verdana" panose="020B0604030504040204" pitchFamily="34" charset="0"/>
              </a:rPr>
              <a:t>Understanding</a:t>
            </a:r>
            <a:r>
              <a:rPr lang="en-US" sz="4000" dirty="0" smtClean="0">
                <a:latin typeface="Verdana" panose="020B0604030504040204" pitchFamily="34" charset="0"/>
                <a:ea typeface="Verdana" panose="020B0604030504040204" pitchFamily="34" charset="0"/>
                <a:cs typeface="Verdana" panose="020B0604030504040204" pitchFamily="34" charset="0"/>
              </a:rPr>
              <a:t> Food Labels</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3200400" y="4114800"/>
            <a:ext cx="5638800" cy="1524000"/>
          </a:xfrm>
        </p:spPr>
        <p:txBody>
          <a:bodyPr>
            <a:normAutofit lnSpcReduction="10000"/>
          </a:bodyPr>
          <a:lstStyle/>
          <a:p>
            <a:r>
              <a:rPr lang="en-US"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Sarah Siegel</a:t>
            </a:r>
          </a:p>
          <a:p>
            <a:r>
              <a:rPr lang="en-U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Family Living Educator </a:t>
            </a:r>
          </a:p>
          <a:p>
            <a:r>
              <a:rPr lang="en-U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Wood County UW-Extension</a:t>
            </a:r>
            <a:endPar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648200"/>
            <a:ext cx="2770638" cy="1115570"/>
          </a:xfrm>
          <a:prstGeom prst="rect">
            <a:avLst/>
          </a:prstGeom>
        </p:spPr>
      </p:pic>
    </p:spTree>
    <p:extLst>
      <p:ext uri="{BB962C8B-B14F-4D97-AF65-F5344CB8AC3E}">
        <p14:creationId xmlns:p14="http://schemas.microsoft.com/office/powerpoint/2010/main" val="3647651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latin typeface="Verdana" panose="020B0604030504040204" pitchFamily="34" charset="0"/>
                <a:ea typeface="Verdana" panose="020B0604030504040204" pitchFamily="34" charset="0"/>
                <a:cs typeface="Verdana" panose="020B0604030504040204" pitchFamily="34" charset="0"/>
              </a:rPr>
              <a:t>Let’s Take a Look</a:t>
            </a:r>
            <a:endParaRPr lang="en-US" b="1" dirty="0">
              <a:solidFill>
                <a:srgbClr val="FF0066"/>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0859"/>
            <a:ext cx="7105650" cy="548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36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8077200" cy="575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497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360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1"/>
            <a:ext cx="8458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697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0"/>
            <a:ext cx="3429000" cy="3048000"/>
          </a:xfrm>
        </p:spPr>
        <p:txBody>
          <a:bodyPr>
            <a:no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Parts of a Food Label</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4" y="152400"/>
            <a:ext cx="5226996"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55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latin typeface="Verdana" panose="020B0604030504040204" pitchFamily="34" charset="0"/>
                <a:ea typeface="Verdana" panose="020B0604030504040204" pitchFamily="34" charset="0"/>
                <a:cs typeface="Verdana" panose="020B0604030504040204" pitchFamily="34" charset="0"/>
              </a:rPr>
              <a:t>What does each part mean?</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143000"/>
            <a:ext cx="8229600" cy="5486400"/>
          </a:xfrm>
        </p:spPr>
        <p:txBody>
          <a:bodyPr>
            <a:normAutofit/>
          </a:bodyPr>
          <a:lstStyle/>
          <a:p>
            <a:r>
              <a:rPr lang="en-US"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Serving Size</a:t>
            </a:r>
          </a:p>
          <a:p>
            <a:pPr lvl="1"/>
            <a:r>
              <a:rPr lang="en-US" dirty="0" smtClean="0">
                <a:latin typeface="Verdana" panose="020B0604030504040204" pitchFamily="34" charset="0"/>
                <a:ea typeface="Verdana" panose="020B0604030504040204" pitchFamily="34" charset="0"/>
                <a:cs typeface="Verdana" panose="020B0604030504040204" pitchFamily="34" charset="0"/>
              </a:rPr>
              <a:t>Helps with portion control</a:t>
            </a:r>
            <a:endParaRPr lang="en-US"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r>
              <a:rPr lang="en-US" dirty="0" smtClean="0">
                <a:latin typeface="Verdana" panose="020B0604030504040204" pitchFamily="34" charset="0"/>
                <a:ea typeface="Verdana" panose="020B0604030504040204" pitchFamily="34" charset="0"/>
                <a:cs typeface="Verdana" panose="020B0604030504040204" pitchFamily="34" charset="0"/>
              </a:rPr>
              <a:t> </a:t>
            </a:r>
          </a:p>
          <a:p>
            <a:r>
              <a:rPr lang="en-US"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Amount of calories</a:t>
            </a:r>
          </a:p>
          <a:p>
            <a:pPr lvl="1"/>
            <a:r>
              <a:rPr lang="en-US" dirty="0" smtClean="0">
                <a:latin typeface="Verdana" panose="020B0604030504040204" pitchFamily="34" charset="0"/>
                <a:ea typeface="Verdana" panose="020B0604030504040204" pitchFamily="34" charset="0"/>
                <a:cs typeface="Verdana" panose="020B0604030504040204" pitchFamily="34" charset="0"/>
              </a:rPr>
              <a:t>Keeping track of calories will help you manage your weight</a:t>
            </a:r>
          </a:p>
          <a:p>
            <a:pPr lvl="1"/>
            <a:r>
              <a:rPr lang="en-US" dirty="0" smtClean="0">
                <a:latin typeface="Verdana" panose="020B0604030504040204" pitchFamily="34" charset="0"/>
                <a:ea typeface="Verdana" panose="020B0604030504040204" pitchFamily="34" charset="0"/>
                <a:cs typeface="Verdana" panose="020B0604030504040204" pitchFamily="34" charset="0"/>
              </a:rPr>
              <a:t>The amount of calories you eat should balance how many calories you are using</a:t>
            </a:r>
          </a:p>
          <a:p>
            <a:endParaRPr lang="en-US" dirty="0" smtClean="0">
              <a:solidFill>
                <a:srgbClr val="7030A0"/>
              </a:solidFill>
            </a:endParaRPr>
          </a:p>
        </p:txBody>
      </p:sp>
    </p:spTree>
    <p:extLst>
      <p:ext uri="{BB962C8B-B14F-4D97-AF65-F5344CB8AC3E}">
        <p14:creationId xmlns:p14="http://schemas.microsoft.com/office/powerpoint/2010/main" val="2034911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latin typeface="Verdana" panose="020B0604030504040204" pitchFamily="34" charset="0"/>
                <a:ea typeface="Verdana" panose="020B0604030504040204" pitchFamily="34" charset="0"/>
                <a:cs typeface="Verdana" panose="020B0604030504040204" pitchFamily="34" charset="0"/>
              </a:rPr>
              <a:t>What does each part mean?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r>
              <a:rPr lang="en-US"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Limit these nutrients</a:t>
            </a:r>
          </a:p>
          <a:p>
            <a:pPr lvl="1"/>
            <a:r>
              <a:rPr lang="en-US" dirty="0" smtClean="0">
                <a:latin typeface="Verdana" panose="020B0604030504040204" pitchFamily="34" charset="0"/>
                <a:ea typeface="Verdana" panose="020B0604030504040204" pitchFamily="34" charset="0"/>
                <a:cs typeface="Verdana" panose="020B0604030504040204" pitchFamily="34" charset="0"/>
              </a:rPr>
              <a:t>We often eat too much of these nutrients.  Limit the amount.  Stay below the Daily Value listed on bottom of label</a:t>
            </a:r>
          </a:p>
          <a:p>
            <a:pPr marL="457200" lvl="1"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Get enough of these nutrients</a:t>
            </a:r>
          </a:p>
          <a:p>
            <a:pPr lvl="1"/>
            <a:r>
              <a:rPr lang="en-US" dirty="0" smtClean="0">
                <a:latin typeface="Verdana" panose="020B0604030504040204" pitchFamily="34" charset="0"/>
                <a:ea typeface="Verdana" panose="020B0604030504040204" pitchFamily="34" charset="0"/>
                <a:cs typeface="Verdana" panose="020B0604030504040204" pitchFamily="34" charset="0"/>
              </a:rPr>
              <a:t>We often don’t consume enough of these nutrients.  Be sure to include them in your daily diet</a:t>
            </a:r>
          </a:p>
          <a:p>
            <a:pPr marL="457200" lvl="1"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Percent (%) daily value:</a:t>
            </a:r>
          </a:p>
          <a:p>
            <a:pPr lvl="1"/>
            <a:r>
              <a:rPr lang="en-US" dirty="0" smtClean="0">
                <a:latin typeface="Verdana" panose="020B0604030504040204" pitchFamily="34" charset="0"/>
                <a:ea typeface="Verdana" panose="020B0604030504040204" pitchFamily="34" charset="0"/>
                <a:cs typeface="Verdana" panose="020B0604030504040204" pitchFamily="34" charset="0"/>
              </a:rPr>
              <a:t>This percent will tell you how much it will contribute to your </a:t>
            </a:r>
            <a:r>
              <a:rPr lang="en-US" dirty="0" smtClean="0">
                <a:solidFill>
                  <a:srgbClr val="7030A0"/>
                </a:solidFill>
                <a:latin typeface="Verdana" panose="020B0604030504040204" pitchFamily="34" charset="0"/>
                <a:ea typeface="Verdana" panose="020B0604030504040204" pitchFamily="34" charset="0"/>
                <a:cs typeface="Verdana" panose="020B0604030504040204" pitchFamily="34" charset="0"/>
              </a:rPr>
              <a:t>TOTAL</a:t>
            </a:r>
            <a:r>
              <a:rPr lang="en-US" dirty="0" smtClean="0">
                <a:latin typeface="Verdana" panose="020B0604030504040204" pitchFamily="34" charset="0"/>
                <a:ea typeface="Verdana" panose="020B0604030504040204" pitchFamily="34" charset="0"/>
                <a:cs typeface="Verdana" panose="020B0604030504040204" pitchFamily="34" charset="0"/>
              </a:rPr>
              <a:t> daily diet</a:t>
            </a:r>
          </a:p>
          <a:p>
            <a:pPr lvl="1"/>
            <a:r>
              <a:rPr lang="en-US" dirty="0" smtClean="0">
                <a:latin typeface="Verdana" panose="020B0604030504040204" pitchFamily="34" charset="0"/>
                <a:ea typeface="Verdana" panose="020B0604030504040204" pitchFamily="34" charset="0"/>
                <a:cs typeface="Verdana" panose="020B0604030504040204" pitchFamily="34" charset="0"/>
              </a:rPr>
              <a:t>Quick Guide 5% of DV or less is </a:t>
            </a:r>
            <a:r>
              <a:rPr lang="en-US" dirty="0" smtClean="0">
                <a:solidFill>
                  <a:srgbClr val="7030A0"/>
                </a:solidFill>
                <a:latin typeface="Verdana" panose="020B0604030504040204" pitchFamily="34" charset="0"/>
                <a:ea typeface="Verdana" panose="020B0604030504040204" pitchFamily="34" charset="0"/>
                <a:cs typeface="Verdana" panose="020B0604030504040204" pitchFamily="34" charset="0"/>
              </a:rPr>
              <a:t>low </a:t>
            </a:r>
            <a:r>
              <a:rPr lang="en-US" dirty="0" smtClean="0">
                <a:latin typeface="Verdana" panose="020B0604030504040204" pitchFamily="34" charset="0"/>
                <a:ea typeface="Verdana" panose="020B0604030504040204" pitchFamily="34" charset="0"/>
                <a:cs typeface="Verdana" panose="020B0604030504040204" pitchFamily="34" charset="0"/>
              </a:rPr>
              <a:t>and 20% or more is </a:t>
            </a:r>
            <a:r>
              <a:rPr lang="en-US" dirty="0" smtClean="0">
                <a:solidFill>
                  <a:srgbClr val="7030A0"/>
                </a:solidFill>
                <a:latin typeface="Verdana" panose="020B0604030504040204" pitchFamily="34" charset="0"/>
                <a:ea typeface="Verdana" panose="020B0604030504040204" pitchFamily="34" charset="0"/>
                <a:cs typeface="Verdana" panose="020B0604030504040204" pitchFamily="34" charset="0"/>
              </a:rPr>
              <a:t>high</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083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Ingredients</a:t>
            </a:r>
            <a:r>
              <a:rPr lang="en-US" sz="3600" b="1" dirty="0" smtClean="0">
                <a:latin typeface="Verdana" panose="020B0604030504040204" pitchFamily="34" charset="0"/>
                <a:ea typeface="Verdana" panose="020B0604030504040204" pitchFamily="34" charset="0"/>
                <a:cs typeface="Verdana" panose="020B0604030504040204" pitchFamily="34" charset="0"/>
              </a:rPr>
              <a:t> on the Food Label</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295400"/>
            <a:ext cx="8229600" cy="5257800"/>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Identify if the food is nutritious</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Look for Nutritious foods listed first</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Examples:  Whole Wheat Flour, tomatoes, corn, beef, chicken</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Try to limit the amount of additives and preservatives  </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No additives or preservatives listed first</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Examples:  Salt, sugar, MSG, artificial colors</a:t>
            </a:r>
          </a:p>
          <a:p>
            <a:pPr lvl="1"/>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7630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838200"/>
          </a:xfrm>
        </p:spPr>
        <p:txBody>
          <a:bodyPr>
            <a:normAutofit/>
          </a:bodyPr>
          <a:lstStyle/>
          <a:p>
            <a:r>
              <a:rPr lang="en-US" sz="3600" b="1" dirty="0" smtClean="0">
                <a:solidFill>
                  <a:srgbClr val="C00000"/>
                </a:solidFill>
              </a:rPr>
              <a:t>How can I use in everyday food situations?</a:t>
            </a:r>
            <a:endParaRPr lang="en-US" sz="3600" b="1" dirty="0">
              <a:solidFill>
                <a:srgbClr val="C00000"/>
              </a:solidFill>
            </a:endParaRPr>
          </a:p>
        </p:txBody>
      </p:sp>
      <p:sp>
        <p:nvSpPr>
          <p:cNvPr id="3" name="Content Placeholder 2"/>
          <p:cNvSpPr>
            <a:spLocks noGrp="1"/>
          </p:cNvSpPr>
          <p:nvPr>
            <p:ph idx="1"/>
          </p:nvPr>
        </p:nvSpPr>
        <p:spPr>
          <a:xfrm>
            <a:off x="228600" y="914400"/>
            <a:ext cx="8763000" cy="5638800"/>
          </a:xfrm>
        </p:spPr>
        <p:txBody>
          <a:bodyPr/>
          <a:lstStyle/>
          <a:p>
            <a:r>
              <a:rPr lang="en-US" dirty="0" smtClean="0">
                <a:solidFill>
                  <a:srgbClr val="00B050"/>
                </a:solidFill>
              </a:rPr>
              <a:t>Portion control</a:t>
            </a:r>
          </a:p>
          <a:p>
            <a:pPr lvl="1"/>
            <a:r>
              <a:rPr lang="en-US" dirty="0" smtClean="0"/>
              <a:t>Follow serving sizes listed and only eat that amount</a:t>
            </a:r>
          </a:p>
          <a:p>
            <a:pPr lvl="1"/>
            <a:r>
              <a:rPr lang="en-US" dirty="0" smtClean="0"/>
              <a:t>Example:  ½ cup cereal.  Measure out ½ cup instead of pouring a “bowl full”</a:t>
            </a:r>
          </a:p>
          <a:p>
            <a:r>
              <a:rPr lang="en-US" dirty="0" smtClean="0">
                <a:solidFill>
                  <a:srgbClr val="0070C0"/>
                </a:solidFill>
              </a:rPr>
              <a:t>Total calorie intake</a:t>
            </a:r>
          </a:p>
          <a:p>
            <a:pPr lvl="1"/>
            <a:r>
              <a:rPr lang="en-US" dirty="0" smtClean="0"/>
              <a:t>How many calories are you eating each day?</a:t>
            </a:r>
          </a:p>
          <a:p>
            <a:r>
              <a:rPr lang="en-US" dirty="0" smtClean="0">
                <a:solidFill>
                  <a:srgbClr val="FF0000"/>
                </a:solidFill>
              </a:rPr>
              <a:t>Ingredients</a:t>
            </a:r>
          </a:p>
          <a:p>
            <a:pPr lvl="1"/>
            <a:r>
              <a:rPr lang="en-US" dirty="0" smtClean="0"/>
              <a:t>Identifying the better “nutrition” option</a:t>
            </a:r>
          </a:p>
          <a:p>
            <a:r>
              <a:rPr lang="en-US" dirty="0" smtClean="0">
                <a:solidFill>
                  <a:srgbClr val="7030A0"/>
                </a:solidFill>
              </a:rPr>
              <a:t>At store compare the two products</a:t>
            </a:r>
          </a:p>
          <a:p>
            <a:pPr lvl="1"/>
            <a:r>
              <a:rPr lang="en-US" dirty="0" smtClean="0"/>
              <a:t>Compare nutrition values and ingredients</a:t>
            </a:r>
          </a:p>
          <a:p>
            <a:pPr lvl="1"/>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19063"/>
            <a:ext cx="85725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02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rmAutofit fontScale="90000"/>
          </a:bodyPr>
          <a:lstStyle/>
          <a:p>
            <a:pPr algn="l"/>
            <a:r>
              <a:rPr lang="en-US" sz="3600" b="1" dirty="0" smtClean="0">
                <a:latin typeface="Verdana" panose="020B0604030504040204" pitchFamily="34" charset="0"/>
                <a:ea typeface="Verdana" panose="020B0604030504040204" pitchFamily="34" charset="0"/>
                <a:cs typeface="Verdana" panose="020B0604030504040204" pitchFamily="34" charset="0"/>
              </a:rPr>
              <a:t>What can the food label do for </a:t>
            </a:r>
            <a:r>
              <a:rPr lang="en-US" sz="3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you</a:t>
            </a:r>
            <a:r>
              <a:rPr lang="en-US" sz="3600" b="1" dirty="0" smtClean="0">
                <a:latin typeface="Verdana" panose="020B0604030504040204" pitchFamily="34" charset="0"/>
                <a:ea typeface="Verdana" panose="020B0604030504040204" pitchFamily="34" charset="0"/>
                <a:cs typeface="Verdana" panose="020B0604030504040204" pitchFamily="34" charset="0"/>
              </a:rPr>
              <a: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81000" y="1447800"/>
            <a:ext cx="8458200" cy="5029200"/>
          </a:xfrm>
        </p:spPr>
        <p:txBody>
          <a:bodyPr>
            <a:normAutofit lnSpcReduction="10000"/>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Assists with overall control of portion sizes</a:t>
            </a:r>
          </a:p>
          <a:p>
            <a:endParaRPr lang="en-US" sz="2800" dirty="0" smtClean="0">
              <a:latin typeface="Verdana" panose="020B0604030504040204" pitchFamily="34" charset="0"/>
              <a:ea typeface="Verdana" panose="020B0604030504040204" pitchFamily="34" charset="0"/>
              <a:cs typeface="Verdana" panose="020B0604030504040204" pitchFamily="34" charset="0"/>
            </a:endParaRPr>
          </a:p>
          <a:p>
            <a:r>
              <a:rPr lang="en-US" sz="2800" dirty="0" smtClean="0">
                <a:latin typeface="Verdana" panose="020B0604030504040204" pitchFamily="34" charset="0"/>
                <a:ea typeface="Verdana" panose="020B0604030504040204" pitchFamily="34" charset="0"/>
                <a:cs typeface="Verdana" panose="020B0604030504040204" pitchFamily="34" charset="0"/>
              </a:rPr>
              <a:t>Assists with receiving all the food groups and receiving adequate nutrients</a:t>
            </a:r>
          </a:p>
          <a:p>
            <a:pPr marL="342900" lvl="1" indent="-342900">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342900" lvl="1" indent="-34290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Identify quality nutritious products</a:t>
            </a:r>
          </a:p>
          <a:p>
            <a:endParaRPr lang="en-US" sz="2800" dirty="0" smtClean="0">
              <a:latin typeface="Verdana" panose="020B0604030504040204" pitchFamily="34" charset="0"/>
              <a:ea typeface="Verdana" panose="020B0604030504040204" pitchFamily="34" charset="0"/>
              <a:cs typeface="Verdana" panose="020B0604030504040204" pitchFamily="34" charset="0"/>
            </a:endParaRPr>
          </a:p>
          <a:p>
            <a:r>
              <a:rPr lang="en-US" sz="2800" dirty="0" smtClean="0">
                <a:latin typeface="Verdana" panose="020B0604030504040204" pitchFamily="34" charset="0"/>
                <a:ea typeface="Verdana" panose="020B0604030504040204" pitchFamily="34" charset="0"/>
                <a:cs typeface="Verdana" panose="020B0604030504040204" pitchFamily="34" charset="0"/>
              </a:rPr>
              <a:t>Children</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Role model “positive” eating habits</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Combat obesity </a:t>
            </a:r>
          </a:p>
          <a:p>
            <a:pPr lvl="2"/>
            <a:r>
              <a:rPr lang="en-US" sz="2000" dirty="0" smtClean="0">
                <a:latin typeface="Verdana" panose="020B0604030504040204" pitchFamily="34" charset="0"/>
                <a:ea typeface="Verdana" panose="020B0604030504040204" pitchFamily="34" charset="0"/>
                <a:cs typeface="Verdana" panose="020B0604030504040204" pitchFamily="34" charset="0"/>
              </a:rPr>
              <a:t>Ages 9-13 is when they start making food decisions</a:t>
            </a:r>
          </a:p>
          <a:p>
            <a:pPr lvl="1"/>
            <a:endParaRPr lang="en-US" dirty="0"/>
          </a:p>
        </p:txBody>
      </p:sp>
    </p:spTree>
    <p:extLst>
      <p:ext uri="{BB962C8B-B14F-4D97-AF65-F5344CB8AC3E}">
        <p14:creationId xmlns:p14="http://schemas.microsoft.com/office/powerpoint/2010/main" val="1828556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Food Label Lingo </a:t>
            </a:r>
            <a:endParaRPr lang="en-US"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447800"/>
            <a:ext cx="8229600" cy="4678363"/>
          </a:xfrm>
        </p:spPr>
        <p:txBody>
          <a:bodyPr/>
          <a:lstStyle/>
          <a:p>
            <a:pPr marL="0" indent="0" algn="ctr">
              <a:buNone/>
            </a:pPr>
            <a:r>
              <a:rPr lang="en-US" dirty="0">
                <a:latin typeface="Verdana" panose="020B0604030504040204" pitchFamily="34" charset="0"/>
                <a:ea typeface="Verdana" panose="020B0604030504040204" pitchFamily="34" charset="0"/>
                <a:cs typeface="Verdana" panose="020B0604030504040204" pitchFamily="34" charset="0"/>
              </a:rPr>
              <a:t>Come and learn how to identify and understand the different parts of a food label.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resources and actionable tips gained will help you speak </a:t>
            </a:r>
            <a:r>
              <a:rPr lang="en-US" b="1" i="1" dirty="0">
                <a:latin typeface="Verdana" panose="020B0604030504040204" pitchFamily="34" charset="0"/>
                <a:ea typeface="Verdana" panose="020B0604030504040204" pitchFamily="34" charset="0"/>
                <a:cs typeface="Verdana" panose="020B0604030504040204" pitchFamily="34" charset="0"/>
              </a:rPr>
              <a:t>food label lingo</a:t>
            </a:r>
            <a:r>
              <a:rPr lang="en-US" dirty="0">
                <a:latin typeface="Verdana" panose="020B0604030504040204" pitchFamily="34" charset="0"/>
                <a:ea typeface="Verdana" panose="020B0604030504040204" pitchFamily="34" charset="0"/>
                <a:cs typeface="Verdana" panose="020B0604030504040204" pitchFamily="34" charset="0"/>
              </a:rPr>
              <a:t> and </a:t>
            </a:r>
            <a:r>
              <a:rPr lang="en-US"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empower</a:t>
            </a:r>
            <a:r>
              <a:rPr lang="en-US" dirty="0">
                <a:latin typeface="Verdana" panose="020B0604030504040204" pitchFamily="34" charset="0"/>
                <a:ea typeface="Verdana" panose="020B0604030504040204" pitchFamily="34" charset="0"/>
                <a:cs typeface="Verdana" panose="020B0604030504040204" pitchFamily="34" charset="0"/>
              </a:rPr>
              <a:t> you to make nutritious decisions that will lead to lifelong healthy eating habits.  </a:t>
            </a:r>
          </a:p>
          <a:p>
            <a:pPr marL="0" indent="0">
              <a:buNone/>
            </a:pPr>
            <a:endParaRPr lang="en-US" dirty="0"/>
          </a:p>
        </p:txBody>
      </p:sp>
    </p:spTree>
    <p:extLst>
      <p:ext uri="{BB962C8B-B14F-4D97-AF65-F5344CB8AC3E}">
        <p14:creationId xmlns:p14="http://schemas.microsoft.com/office/powerpoint/2010/main" val="1574752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latin typeface="Verdana" panose="020B0604030504040204" pitchFamily="34" charset="0"/>
                <a:ea typeface="Verdana" panose="020B0604030504040204" pitchFamily="34" charset="0"/>
                <a:cs typeface="Verdana" panose="020B0604030504040204" pitchFamily="34" charset="0"/>
              </a:rPr>
              <a:t>Nutritious Meals</a:t>
            </a:r>
            <a:endParaRPr lang="en-US" b="1" dirty="0">
              <a:solidFill>
                <a:srgbClr val="FF006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74300" y="1371600"/>
            <a:ext cx="8229600" cy="4525963"/>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“When Packing a Lunch”</a:t>
            </a:r>
          </a:p>
          <a:p>
            <a:r>
              <a:rPr lang="en-US" dirty="0" smtClean="0">
                <a:latin typeface="Verdana" panose="020B0604030504040204" pitchFamily="34" charset="0"/>
                <a:ea typeface="Verdana" panose="020B0604030504040204" pitchFamily="34" charset="0"/>
                <a:cs typeface="Verdana" panose="020B0604030504040204" pitchFamily="34" charset="0"/>
              </a:rPr>
              <a:t>“Shaking Down Sodium”</a:t>
            </a:r>
          </a:p>
          <a:p>
            <a:r>
              <a:rPr lang="en-US" dirty="0" smtClean="0">
                <a:latin typeface="Verdana" panose="020B0604030504040204" pitchFamily="34" charset="0"/>
                <a:ea typeface="Verdana" panose="020B0604030504040204" pitchFamily="34" charset="0"/>
                <a:cs typeface="Verdana" panose="020B0604030504040204" pitchFamily="34" charset="0"/>
              </a:rPr>
              <a:t>“When Choosing Snacks”</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Handouts are phrased for “kids”</a:t>
            </a:r>
          </a:p>
          <a:p>
            <a:pPr marL="0"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Information is </a:t>
            </a:r>
            <a:r>
              <a:rPr lang="en-US"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valuable</a:t>
            </a:r>
            <a:r>
              <a:rPr lang="en-US" dirty="0" smtClean="0">
                <a:latin typeface="Verdana" panose="020B0604030504040204" pitchFamily="34" charset="0"/>
                <a:ea typeface="Verdana" panose="020B0604030504040204" pitchFamily="34" charset="0"/>
                <a:cs typeface="Verdana" panose="020B0604030504040204" pitchFamily="34" charset="0"/>
              </a:rPr>
              <a:t> for adults </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9218" name="Picture 2" descr="C:\Users\ssiegel\AppData\Local\Microsoft\Windows\Temporary Internet Files\Content.IE5\U0ZZHS2V\thumb-children-lunchbox--166.6-16346[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078815"/>
            <a:ext cx="1807800" cy="165413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siegel\AppData\Local\Microsoft\Windows\Temporary Internet Files\Content.IE5\O2Z4VBX1\large-children-lunchbox--66.6-16346[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105400"/>
            <a:ext cx="1763286" cy="160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12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610600" cy="1143000"/>
          </a:xfrm>
        </p:spPr>
        <p:txBody>
          <a:bodyPr>
            <a:normAutofit/>
          </a:bodyPr>
          <a:lstStyle/>
          <a:p>
            <a:r>
              <a:rPr lang="en-US" sz="3300" b="1" dirty="0" smtClean="0">
                <a:latin typeface="Verdana" panose="020B0604030504040204" pitchFamily="34" charset="0"/>
                <a:ea typeface="Verdana" panose="020B0604030504040204" pitchFamily="34" charset="0"/>
                <a:cs typeface="Verdana" panose="020B0604030504040204" pitchFamily="34" charset="0"/>
              </a:rPr>
              <a:t>What do the </a:t>
            </a:r>
            <a:r>
              <a:rPr lang="en-US" sz="3400" b="1" i="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dates </a:t>
            </a:r>
            <a:r>
              <a:rPr lang="en-US" sz="3300" b="1" dirty="0" smtClean="0">
                <a:latin typeface="Verdana" panose="020B0604030504040204" pitchFamily="34" charset="0"/>
                <a:ea typeface="Verdana" panose="020B0604030504040204" pitchFamily="34" charset="0"/>
                <a:cs typeface="Verdana" panose="020B0604030504040204" pitchFamily="34" charset="0"/>
              </a:rPr>
              <a:t>mean on foods?</a:t>
            </a:r>
            <a:endParaRPr lang="en-US" sz="33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457200" y="1600200"/>
            <a:ext cx="8229600" cy="5029200"/>
          </a:xfrm>
        </p:spPr>
        <p:txBody>
          <a:bodyPr>
            <a:normAutofit/>
          </a:bodyPr>
          <a:lstStyle/>
          <a:p>
            <a:r>
              <a:rPr lang="en-US"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Best Buy </a:t>
            </a:r>
            <a:r>
              <a:rPr lang="en-US" dirty="0" smtClean="0">
                <a:latin typeface="Verdana" panose="020B0604030504040204" pitchFamily="34" charset="0"/>
                <a:ea typeface="Verdana" panose="020B0604030504040204" pitchFamily="34" charset="0"/>
                <a:cs typeface="Verdana" panose="020B0604030504040204" pitchFamily="34" charset="0"/>
              </a:rPr>
              <a:t>Dates</a:t>
            </a:r>
          </a:p>
          <a:p>
            <a:pPr lvl="1"/>
            <a:r>
              <a:rPr lang="en-US" dirty="0" smtClean="0">
                <a:latin typeface="Verdana" panose="020B0604030504040204" pitchFamily="34" charset="0"/>
                <a:ea typeface="Verdana" panose="020B0604030504040204" pitchFamily="34" charset="0"/>
                <a:cs typeface="Verdana" panose="020B0604030504040204" pitchFamily="34" charset="0"/>
              </a:rPr>
              <a:t>Lose quality over time</a:t>
            </a:r>
          </a:p>
          <a:p>
            <a:pPr lvl="1"/>
            <a:r>
              <a:rPr lang="en-US" dirty="0" smtClean="0">
                <a:latin typeface="Verdana" panose="020B0604030504040204" pitchFamily="34" charset="0"/>
                <a:ea typeface="Verdana" panose="020B0604030504040204" pitchFamily="34" charset="0"/>
                <a:cs typeface="Verdana" panose="020B0604030504040204" pitchFamily="34" charset="0"/>
              </a:rPr>
              <a:t>The food is at its best before the date</a:t>
            </a:r>
          </a:p>
          <a:p>
            <a:endParaRPr lang="en-US"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US"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Expiration</a:t>
            </a:r>
            <a:r>
              <a:rPr lang="en-US" dirty="0" smtClean="0">
                <a:latin typeface="Verdana" panose="020B0604030504040204" pitchFamily="34" charset="0"/>
                <a:ea typeface="Verdana" panose="020B0604030504040204" pitchFamily="34" charset="0"/>
                <a:cs typeface="Verdana" panose="020B0604030504040204" pitchFamily="34" charset="0"/>
              </a:rPr>
              <a:t> Dates</a:t>
            </a:r>
          </a:p>
          <a:p>
            <a:pPr lvl="1"/>
            <a:r>
              <a:rPr lang="en-US" dirty="0" smtClean="0">
                <a:latin typeface="Verdana" panose="020B0604030504040204" pitchFamily="34" charset="0"/>
                <a:ea typeface="Verdana" panose="020B0604030504040204" pitchFamily="34" charset="0"/>
                <a:cs typeface="Verdana" panose="020B0604030504040204" pitchFamily="34" charset="0"/>
              </a:rPr>
              <a:t>Food loses quality </a:t>
            </a:r>
          </a:p>
          <a:p>
            <a:pPr lvl="2"/>
            <a:r>
              <a:rPr lang="en-US" sz="2500" dirty="0" smtClean="0">
                <a:latin typeface="Verdana" panose="020B0604030504040204" pitchFamily="34" charset="0"/>
                <a:ea typeface="Verdana" panose="020B0604030504040204" pitchFamily="34" charset="0"/>
                <a:cs typeface="Verdana" panose="020B0604030504040204" pitchFamily="34" charset="0"/>
              </a:rPr>
              <a:t>Change in appearance and texture</a:t>
            </a:r>
          </a:p>
          <a:p>
            <a:pPr lvl="2"/>
            <a:r>
              <a:rPr lang="en-US" dirty="0" smtClean="0">
                <a:latin typeface="Verdana" panose="020B0604030504040204" pitchFamily="34" charset="0"/>
                <a:ea typeface="Verdana" panose="020B0604030504040204" pitchFamily="34" charset="0"/>
                <a:cs typeface="Verdana" panose="020B0604030504040204" pitchFamily="34" charset="0"/>
              </a:rPr>
              <a:t>Examples:  Dairy products and meat products</a:t>
            </a:r>
          </a:p>
          <a:p>
            <a:endParaRPr lang="en-US" dirty="0"/>
          </a:p>
        </p:txBody>
      </p:sp>
      <p:pic>
        <p:nvPicPr>
          <p:cNvPr id="10242" name="Picture 2" descr="C:\Users\ssiegel\AppData\Local\Microsoft\Windows\Temporary Internet Files\Content.IE5\RSCB1FLH\91pi7+bC1GL__SX425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4000"/>
            <a:ext cx="1500624" cy="96393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ssiegel\AppData\Local\Microsoft\Windows\Temporary Internet Files\Content.IE5\H87H9I8B\ist2_2177357-vector-milk-cart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429000"/>
            <a:ext cx="1788522"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06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Food Safety </a:t>
            </a:r>
            <a:r>
              <a:rPr lang="en-US" dirty="0" smtClean="0">
                <a:latin typeface="Verdana" panose="020B0604030504040204" pitchFamily="34" charset="0"/>
                <a:ea typeface="Verdana" panose="020B0604030504040204" pitchFamily="34" charset="0"/>
                <a:cs typeface="Verdana" panose="020B0604030504040204" pitchFamily="34" charset="0"/>
              </a:rPr>
              <a:t>of Products</a:t>
            </a:r>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Food labels are on all “packaged” products</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Look for </a:t>
            </a:r>
          </a:p>
          <a:p>
            <a:pPr lvl="1"/>
            <a:r>
              <a:rPr lang="en-US" dirty="0" smtClean="0">
                <a:latin typeface="Verdana" panose="020B0604030504040204" pitchFamily="34" charset="0"/>
                <a:ea typeface="Verdana" panose="020B0604030504040204" pitchFamily="34" charset="0"/>
                <a:cs typeface="Verdana" panose="020B0604030504040204" pitchFamily="34" charset="0"/>
              </a:rPr>
              <a:t>Dents</a:t>
            </a:r>
          </a:p>
          <a:p>
            <a:pPr lvl="1"/>
            <a:r>
              <a:rPr lang="en-US" dirty="0" smtClean="0">
                <a:latin typeface="Verdana" panose="020B0604030504040204" pitchFamily="34" charset="0"/>
                <a:ea typeface="Verdana" panose="020B0604030504040204" pitchFamily="34" charset="0"/>
                <a:cs typeface="Verdana" panose="020B0604030504040204" pitchFamily="34" charset="0"/>
              </a:rPr>
              <a:t>Open packaging</a:t>
            </a:r>
          </a:p>
          <a:p>
            <a:pPr lvl="1"/>
            <a:r>
              <a:rPr lang="en-US" dirty="0" smtClean="0">
                <a:latin typeface="Verdana" panose="020B0604030504040204" pitchFamily="34" charset="0"/>
                <a:ea typeface="Verdana" panose="020B0604030504040204" pitchFamily="34" charset="0"/>
                <a:cs typeface="Verdana" panose="020B0604030504040204" pitchFamily="34" charset="0"/>
              </a:rPr>
              <a:t>Current Dates</a:t>
            </a:r>
          </a:p>
          <a:p>
            <a:pPr lvl="1"/>
            <a:endParaRPr lang="en-US" dirty="0"/>
          </a:p>
        </p:txBody>
      </p:sp>
      <p:pic>
        <p:nvPicPr>
          <p:cNvPr id="11266" name="Picture 2" descr="C:\Users\ssiegel\AppData\Local\Microsoft\Windows\Temporary Internet Files\Content.IE5\O2Z4VBX1\353229_SelectTinnedFruit_Tile_262x1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338995"/>
            <a:ext cx="3581400" cy="248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758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Speaking</a:t>
            </a:r>
            <a:r>
              <a:rPr lang="en-US" b="1" dirty="0" smtClean="0">
                <a:latin typeface="Verdana" panose="020B0604030504040204" pitchFamily="34" charset="0"/>
                <a:ea typeface="Verdana" panose="020B0604030504040204" pitchFamily="34" charset="0"/>
                <a:cs typeface="Verdana" panose="020B0604030504040204" pitchFamily="34" charset="0"/>
              </a:rPr>
              <a:t> Food Label Lingo</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US" dirty="0" smtClean="0"/>
              <a:t>Labels are one resource to help you </a:t>
            </a:r>
          </a:p>
          <a:p>
            <a:pPr lvl="1"/>
            <a:r>
              <a:rPr lang="en-US" dirty="0" smtClean="0"/>
              <a:t>Choose and eat more nutritious foods</a:t>
            </a:r>
          </a:p>
          <a:p>
            <a:pPr lvl="1"/>
            <a:r>
              <a:rPr lang="en-US" dirty="0" smtClean="0"/>
              <a:t>Control your portion control</a:t>
            </a:r>
          </a:p>
          <a:p>
            <a:r>
              <a:rPr lang="en-US" dirty="0" smtClean="0"/>
              <a:t>Remember parts when </a:t>
            </a:r>
          </a:p>
          <a:p>
            <a:pPr lvl="1"/>
            <a:r>
              <a:rPr lang="en-US" dirty="0" smtClean="0"/>
              <a:t>In grocery store</a:t>
            </a:r>
          </a:p>
          <a:p>
            <a:pPr lvl="1"/>
            <a:r>
              <a:rPr lang="en-US" dirty="0" smtClean="0"/>
              <a:t>At home </a:t>
            </a:r>
          </a:p>
          <a:p>
            <a:pPr lvl="1"/>
            <a:r>
              <a:rPr lang="en-US" dirty="0" smtClean="0"/>
              <a:t>Out to eat</a:t>
            </a:r>
          </a:p>
          <a:p>
            <a:endParaRPr lang="en-US" dirty="0"/>
          </a:p>
        </p:txBody>
      </p:sp>
    </p:spTree>
    <p:extLst>
      <p:ext uri="{BB962C8B-B14F-4D97-AF65-F5344CB8AC3E}">
        <p14:creationId xmlns:p14="http://schemas.microsoft.com/office/powerpoint/2010/main" val="2095383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Check out </a:t>
            </a:r>
            <a:endParaRPr lang="en-US"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Verdana" panose="020B0604030504040204" pitchFamily="34" charset="0"/>
                <a:ea typeface="Verdana" panose="020B0604030504040204" pitchFamily="34" charset="0"/>
                <a:cs typeface="Verdana" panose="020B0604030504040204" pitchFamily="34" charset="0"/>
                <a:hlinkClick r:id="rId3"/>
              </a:rPr>
              <a:t>www.fda.gov/nutritioneducation</a:t>
            </a:r>
            <a:endParaRPr lang="en-US" sz="36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lgn="ctr">
              <a:buNone/>
            </a:pPr>
            <a:endParaRPr lang="en-US" sz="32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lgn="ctr">
              <a:buNone/>
            </a:pPr>
            <a:r>
              <a:rPr lang="en-US" sz="3200" dirty="0" smtClean="0">
                <a:latin typeface="Verdana" panose="020B0604030504040204" pitchFamily="34" charset="0"/>
                <a:ea typeface="Verdana" panose="020B0604030504040204" pitchFamily="34" charset="0"/>
                <a:cs typeface="Verdana" panose="020B0604030504040204" pitchFamily="34" charset="0"/>
              </a:rPr>
              <a:t>For more information on Food Labels </a:t>
            </a:r>
          </a:p>
          <a:p>
            <a:pPr marL="457200" lvl="1"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Resources for </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parents</a:t>
            </a:r>
            <a:r>
              <a:rPr lang="en-US" dirty="0" smtClean="0">
                <a:latin typeface="Verdana" panose="020B0604030504040204" pitchFamily="34" charset="0"/>
                <a:ea typeface="Verdana" panose="020B0604030504040204" pitchFamily="34" charset="0"/>
                <a:cs typeface="Verdana" panose="020B0604030504040204" pitchFamily="34" charset="0"/>
              </a:rPr>
              <a:t> and </a:t>
            </a:r>
            <a:r>
              <a:rPr lang="en-US" dirty="0" smtClean="0">
                <a:solidFill>
                  <a:srgbClr val="FFC000"/>
                </a:solidFill>
                <a:latin typeface="Verdana" panose="020B0604030504040204" pitchFamily="34" charset="0"/>
                <a:ea typeface="Verdana" panose="020B0604030504040204" pitchFamily="34" charset="0"/>
                <a:cs typeface="Verdana" panose="020B0604030504040204" pitchFamily="34" charset="0"/>
              </a:rPr>
              <a:t>kids</a:t>
            </a:r>
          </a:p>
          <a:p>
            <a:pPr lvl="1"/>
            <a:endParaRPr lang="en-US" sz="2400" dirty="0"/>
          </a:p>
          <a:p>
            <a:pPr lvl="1"/>
            <a:endParaRPr lang="en-US" dirty="0" smtClean="0"/>
          </a:p>
          <a:p>
            <a:pPr lvl="1"/>
            <a:endParaRPr lang="en-US" dirty="0"/>
          </a:p>
        </p:txBody>
      </p:sp>
      <p:pic>
        <p:nvPicPr>
          <p:cNvPr id="12290" name="Picture 2" descr="C:\Users\ssiegel\AppData\Local\Microsoft\Windows\Temporary Internet Files\Content.IE5\W1OQHM5R\FD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800600"/>
            <a:ext cx="2194560" cy="17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774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05000"/>
            <a:ext cx="7772400" cy="1470025"/>
          </a:xfrm>
        </p:spPr>
        <p:txBody>
          <a:bodyPr>
            <a:normAutofit/>
          </a:bodyPr>
          <a:lstStyle/>
          <a:p>
            <a:r>
              <a:rPr lang="en-US" sz="5400" b="1" dirty="0" smtClean="0">
                <a:latin typeface="Verdana" panose="020B0604030504040204" pitchFamily="34" charset="0"/>
                <a:ea typeface="Verdana" panose="020B0604030504040204" pitchFamily="34" charset="0"/>
                <a:cs typeface="Verdana" panose="020B0604030504040204" pitchFamily="34" charset="0"/>
              </a:rPr>
              <a:t>Questions?</a:t>
            </a:r>
            <a:endParaRPr lang="en-US" sz="54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Subtitle 5"/>
          <p:cNvSpPr>
            <a:spLocks noGrp="1"/>
          </p:cNvSpPr>
          <p:nvPr>
            <p:ph type="subTitle" idx="1"/>
          </p:nvPr>
        </p:nvSpPr>
        <p:spPr/>
        <p:txBody>
          <a:bodyPr/>
          <a:lstStyle/>
          <a:p>
            <a:endParaRPr lang="en-US" dirty="0"/>
          </a:p>
        </p:txBody>
      </p:sp>
      <p:pic>
        <p:nvPicPr>
          <p:cNvPr id="14338" name="Picture 2" descr="C:\Users\ssiegel\AppData\Local\Microsoft\Windows\Temporary Internet Files\Content.IE5\RSCB1FLH\3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114800"/>
            <a:ext cx="210166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5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1"/>
            <a:ext cx="7772400" cy="1142999"/>
          </a:xfrm>
        </p:spPr>
        <p:txBody>
          <a:bodyPr>
            <a:normAutofit/>
          </a:bodyPr>
          <a:lstStyle/>
          <a:p>
            <a:r>
              <a:rPr lang="en-US" sz="5400" b="1" dirty="0" smtClean="0">
                <a:solidFill>
                  <a:schemeClr val="accent1"/>
                </a:solidFill>
                <a:latin typeface="+mn-lt"/>
              </a:rPr>
              <a:t>Sarah Siegel </a:t>
            </a:r>
            <a:endParaRPr lang="en-US" sz="5400" b="1" dirty="0">
              <a:solidFill>
                <a:schemeClr val="accent1"/>
              </a:solidFill>
              <a:latin typeface="+mn-lt"/>
            </a:endParaRPr>
          </a:p>
        </p:txBody>
      </p:sp>
      <p:sp>
        <p:nvSpPr>
          <p:cNvPr id="5" name="Subtitle 4"/>
          <p:cNvSpPr>
            <a:spLocks noGrp="1"/>
          </p:cNvSpPr>
          <p:nvPr>
            <p:ph type="subTitle" idx="1"/>
          </p:nvPr>
        </p:nvSpPr>
        <p:spPr>
          <a:xfrm>
            <a:off x="457200" y="1447800"/>
            <a:ext cx="8458200" cy="4419600"/>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Family Living Educator</a:t>
            </a:r>
          </a:p>
          <a:p>
            <a:r>
              <a:rPr lang="en-US" dirty="0" smtClean="0">
                <a:latin typeface="Verdana" panose="020B0604030504040204" pitchFamily="34" charset="0"/>
                <a:ea typeface="Verdana" panose="020B0604030504040204" pitchFamily="34" charset="0"/>
                <a:cs typeface="Verdana" panose="020B0604030504040204" pitchFamily="34" charset="0"/>
              </a:rPr>
              <a:t>Wood County UW-Extension</a:t>
            </a:r>
          </a:p>
          <a:p>
            <a:r>
              <a:rPr lang="en-US" dirty="0" smtClean="0">
                <a:latin typeface="Verdana" panose="020B0604030504040204" pitchFamily="34" charset="0"/>
                <a:ea typeface="Verdana" panose="020B0604030504040204" pitchFamily="34" charset="0"/>
                <a:cs typeface="Verdana" panose="020B0604030504040204" pitchFamily="34" charset="0"/>
              </a:rPr>
              <a:t>715-421-8437</a:t>
            </a:r>
          </a:p>
          <a:p>
            <a:r>
              <a:rPr lang="en-US" dirty="0" smtClean="0">
                <a:latin typeface="Verdana" panose="020B0604030504040204" pitchFamily="34" charset="0"/>
                <a:ea typeface="Verdana" panose="020B0604030504040204" pitchFamily="34" charset="0"/>
                <a:cs typeface="Verdana" panose="020B0604030504040204" pitchFamily="34" charset="0"/>
                <a:hlinkClick r:id="rId2"/>
              </a:rPr>
              <a:t>familyliving@co.wood.wi.us</a:t>
            </a: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sz="2800" dirty="0" smtClean="0">
                <a:latin typeface="Verdana" panose="020B0604030504040204" pitchFamily="34" charset="0"/>
                <a:ea typeface="Verdana" panose="020B0604030504040204" pitchFamily="34" charset="0"/>
                <a:cs typeface="Verdana" panose="020B0604030504040204" pitchFamily="34" charset="0"/>
                <a:hlinkClick r:id="rId3"/>
              </a:rPr>
              <a:t>www.facebook.com/WoodCountyFamilyLiving</a:t>
            </a:r>
            <a:r>
              <a:rPr lang="en-US" dirty="0" smtClean="0">
                <a:latin typeface="Verdana" panose="020B0604030504040204" pitchFamily="34" charset="0"/>
                <a:ea typeface="Verdana" panose="020B0604030504040204" pitchFamily="34" charset="0"/>
                <a:cs typeface="Verdana" panose="020B0604030504040204" pitchFamily="34" charset="0"/>
              </a:rPr>
              <a:t> </a:t>
            </a:r>
          </a:p>
          <a:p>
            <a:r>
              <a:rPr lang="en-US" dirty="0" smtClean="0">
                <a:latin typeface="Verdana" panose="020B0604030504040204" pitchFamily="34" charset="0"/>
                <a:ea typeface="Verdana" panose="020B0604030504040204" pitchFamily="34" charset="0"/>
                <a:cs typeface="Verdana" panose="020B0604030504040204" pitchFamily="34" charset="0"/>
                <a:hlinkClick r:id="rId4"/>
              </a:rPr>
              <a:t>http://wood.uwex.edu/</a:t>
            </a: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t> </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562600"/>
            <a:ext cx="2308860" cy="929640"/>
          </a:xfrm>
          <a:prstGeom prst="rect">
            <a:avLst/>
          </a:prstGeom>
        </p:spPr>
      </p:pic>
      <p:sp>
        <p:nvSpPr>
          <p:cNvPr id="2" name="TextBox 1"/>
          <p:cNvSpPr txBox="1"/>
          <p:nvPr/>
        </p:nvSpPr>
        <p:spPr>
          <a:xfrm>
            <a:off x="3048000" y="5562600"/>
            <a:ext cx="5943600" cy="923330"/>
          </a:xfrm>
          <a:prstGeom prst="rect">
            <a:avLst/>
          </a:prstGeom>
          <a:noFill/>
        </p:spPr>
        <p:txBody>
          <a:bodyPr wrap="square" rtlCol="0">
            <a:spAutoFit/>
          </a:bodyPr>
          <a:lstStyle/>
          <a:p>
            <a:pPr algn="ctr"/>
            <a:r>
              <a:rPr lang="en-US" sz="900" i="1" dirty="0"/>
              <a:t>University of Wisconsin, U. S. Department of Agriculture and Wisconsin counties cooperating.  An </a:t>
            </a:r>
            <a:r>
              <a:rPr lang="en-US" sz="900" i="1" dirty="0" err="1"/>
              <a:t>EEO</a:t>
            </a:r>
            <a:r>
              <a:rPr lang="en-US" sz="900" i="1" dirty="0"/>
              <a:t> Affirmative Action employer, the University of Wisconsin - Extension provides equal opportunities in employment and programming including Title IX and American with Disabilities (ADA) requirements. Please make request for reasonable accommodation to ensure equal access to educational programs as early as possible preceding the scheduled program, service or activity.  Please call Sarah Siegel at 715-421-8437 as soon as possible.  </a:t>
            </a:r>
            <a:r>
              <a:rPr lang="en-US" sz="900" i="1" dirty="0" smtClean="0"/>
              <a:t> </a:t>
            </a:r>
            <a:r>
              <a:rPr lang="en-US" sz="900" b="1" i="1" dirty="0" smtClean="0"/>
              <a:t>Materials developed by Sarah Siegel, Family Living Educator, Wood County </a:t>
            </a:r>
            <a:r>
              <a:rPr lang="en-US" sz="900" b="1" i="1" smtClean="0"/>
              <a:t>UW-Extension </a:t>
            </a:r>
            <a:endParaRPr lang="en-US" sz="900" b="1" dirty="0"/>
          </a:p>
        </p:txBody>
      </p:sp>
    </p:spTree>
    <p:extLst>
      <p:ext uri="{BB962C8B-B14F-4D97-AF65-F5344CB8AC3E}">
        <p14:creationId xmlns:p14="http://schemas.microsoft.com/office/powerpoint/2010/main" val="3524690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lstStyle/>
          <a:p>
            <a:pPr algn="r"/>
            <a:r>
              <a:rPr lang="en-US" b="1" dirty="0" smtClean="0">
                <a:latin typeface="Verdana" panose="020B0604030504040204" pitchFamily="34" charset="0"/>
                <a:ea typeface="Verdana" panose="020B0604030504040204" pitchFamily="34" charset="0"/>
                <a:cs typeface="Verdana" panose="020B0604030504040204" pitchFamily="34" charset="0"/>
              </a:rPr>
              <a:t>Goals for today!</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I can</a:t>
            </a:r>
            <a:r>
              <a:rPr lang="en-US" sz="2800" b="1" dirty="0" smtClean="0">
                <a:latin typeface="Verdana" panose="020B0604030504040204" pitchFamily="34" charset="0"/>
                <a:ea typeface="Verdana" panose="020B0604030504040204" pitchFamily="34" charset="0"/>
                <a:cs typeface="Verdana" panose="020B0604030504040204" pitchFamily="34" charset="0"/>
              </a:rPr>
              <a:t> </a:t>
            </a:r>
            <a:r>
              <a:rPr lang="en-US" sz="2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identify</a:t>
            </a:r>
            <a:r>
              <a:rPr lang="en-US" sz="2800" b="1" dirty="0" smtClean="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what a food label is</a:t>
            </a:r>
          </a:p>
          <a:p>
            <a:r>
              <a:rPr lang="en-US" sz="2800" dirty="0" smtClean="0">
                <a:latin typeface="Verdana" panose="020B0604030504040204" pitchFamily="34" charset="0"/>
                <a:ea typeface="Verdana" panose="020B0604030504040204" pitchFamily="34" charset="0"/>
                <a:cs typeface="Verdana" panose="020B0604030504040204" pitchFamily="34" charset="0"/>
              </a:rPr>
              <a:t>I can </a:t>
            </a:r>
            <a:r>
              <a:rPr lang="en-US" sz="2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identify</a:t>
            </a:r>
            <a:r>
              <a:rPr lang="en-US" sz="2800" dirty="0" smtClean="0">
                <a:latin typeface="Verdana" panose="020B0604030504040204" pitchFamily="34" charset="0"/>
                <a:ea typeface="Verdana" panose="020B0604030504040204" pitchFamily="34" charset="0"/>
                <a:cs typeface="Verdana" panose="020B0604030504040204" pitchFamily="34" charset="0"/>
              </a:rPr>
              <a:t> the parts/components of a food label</a:t>
            </a:r>
          </a:p>
          <a:p>
            <a:r>
              <a:rPr lang="en-US" sz="2800" dirty="0" smtClean="0">
                <a:latin typeface="Verdana" panose="020B0604030504040204" pitchFamily="34" charset="0"/>
                <a:ea typeface="Verdana" panose="020B0604030504040204" pitchFamily="34" charset="0"/>
                <a:cs typeface="Verdana" panose="020B0604030504040204" pitchFamily="34" charset="0"/>
              </a:rPr>
              <a:t>I </a:t>
            </a:r>
            <a:r>
              <a:rPr lang="en-US" sz="28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understand</a:t>
            </a:r>
            <a:r>
              <a:rPr lang="en-US" sz="2800" dirty="0" smtClean="0">
                <a:latin typeface="Verdana" panose="020B0604030504040204" pitchFamily="34" charset="0"/>
                <a:ea typeface="Verdana" panose="020B0604030504040204" pitchFamily="34" charset="0"/>
                <a:cs typeface="Verdana" panose="020B0604030504040204" pitchFamily="34" charset="0"/>
              </a:rPr>
              <a:t> all the parts/components of the food label</a:t>
            </a:r>
          </a:p>
          <a:p>
            <a:r>
              <a:rPr lang="en-US" sz="2800" dirty="0" smtClean="0">
                <a:latin typeface="Verdana" panose="020B0604030504040204" pitchFamily="34" charset="0"/>
                <a:ea typeface="Verdana" panose="020B0604030504040204" pitchFamily="34" charset="0"/>
                <a:cs typeface="Verdana" panose="020B0604030504040204" pitchFamily="34" charset="0"/>
              </a:rPr>
              <a:t>I can </a:t>
            </a:r>
            <a:r>
              <a:rPr lang="en-US" sz="2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identify, </a:t>
            </a:r>
            <a:r>
              <a:rPr lang="en-US" sz="28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explain</a:t>
            </a:r>
            <a:r>
              <a:rPr lang="en-US" sz="2800" dirty="0" smtClean="0">
                <a:latin typeface="Verdana" panose="020B0604030504040204" pitchFamily="34" charset="0"/>
                <a:ea typeface="Verdana" panose="020B0604030504040204" pitchFamily="34" charset="0"/>
                <a:cs typeface="Verdana" panose="020B0604030504040204" pitchFamily="34" charset="0"/>
              </a:rPr>
              <a:t> and </a:t>
            </a:r>
            <a:r>
              <a:rPr lang="en-US" sz="28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demonstrate</a:t>
            </a:r>
            <a:r>
              <a:rPr lang="en-US"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how I would use food labels at home and in everyday food situations.</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0911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15962"/>
          </a:xfrm>
        </p:spPr>
        <p:txBody>
          <a:bodyPr>
            <a:no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Eating Nutritious:  Choose My Plate </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dirty="0" smtClean="0"/>
          </a:p>
          <a:p>
            <a:r>
              <a:rPr lang="en-US" dirty="0" smtClean="0">
                <a:latin typeface="Verdana" panose="020B0604030504040204" pitchFamily="34" charset="0"/>
                <a:ea typeface="Verdana" panose="020B0604030504040204" pitchFamily="34" charset="0"/>
                <a:cs typeface="Verdana" panose="020B0604030504040204" pitchFamily="34" charset="0"/>
              </a:rPr>
              <a:t>Eat </a:t>
            </a: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a:t>
            </a:r>
            <a:r>
              <a:rPr lang="en-US" sz="40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o</a:t>
            </a:r>
            <a:r>
              <a:rPr lang="en-US" sz="4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l</a:t>
            </a:r>
            <a:r>
              <a:rPr lang="en-US"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o</a:t>
            </a:r>
            <a:r>
              <a:rPr lang="en-US" sz="4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r</a:t>
            </a:r>
            <a:r>
              <a:rPr lang="en-US" sz="4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f</a:t>
            </a: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a:t>
            </a:r>
            <a:r>
              <a:rPr lang="en-US" sz="40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l</a:t>
            </a:r>
          </a:p>
          <a:p>
            <a:pPr marL="0" indent="0">
              <a:buNone/>
            </a:pPr>
            <a:endParaRPr lang="en-US"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Incorporate all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   food groups in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your diet </a:t>
            </a:r>
          </a:p>
          <a:p>
            <a:endParaRPr lang="en-US" dirty="0"/>
          </a:p>
          <a:p>
            <a:pPr marL="0" indent="0">
              <a:buNone/>
            </a:pPr>
            <a:endParaRPr lang="en-US" dirty="0"/>
          </a:p>
          <a:p>
            <a:endParaRPr lang="en-US" dirty="0"/>
          </a:p>
        </p:txBody>
      </p:sp>
      <p:pic>
        <p:nvPicPr>
          <p:cNvPr id="1026" name="Picture 2" descr="http://www.hsph.harvard.edu/nutritionsource/files/2012/10/myplate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47800"/>
            <a:ext cx="4191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64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Did you?</a:t>
            </a:r>
            <a:endParaRPr lang="en-US"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447800"/>
            <a:ext cx="8229600" cy="4678363"/>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Read a food label already today?</a:t>
            </a:r>
          </a:p>
          <a:p>
            <a:r>
              <a:rPr lang="en-US" dirty="0" smtClean="0">
                <a:latin typeface="Verdana" panose="020B0604030504040204" pitchFamily="34" charset="0"/>
                <a:ea typeface="Verdana" panose="020B0604030504040204" pitchFamily="34" charset="0"/>
                <a:cs typeface="Verdana" panose="020B0604030504040204" pitchFamily="34" charset="0"/>
              </a:rPr>
              <a:t>Eat something today with a food label on it?</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How </a:t>
            </a:r>
            <a:r>
              <a:rPr lang="en-US"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easy</a:t>
            </a:r>
            <a:r>
              <a:rPr lang="en-US"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is it to determine a serving size?</a:t>
            </a:r>
          </a:p>
          <a:p>
            <a:endParaRPr lang="en-US" dirty="0"/>
          </a:p>
        </p:txBody>
      </p:sp>
    </p:spTree>
    <p:extLst>
      <p:ext uri="{BB962C8B-B14F-4D97-AF65-F5344CB8AC3E}">
        <p14:creationId xmlns:p14="http://schemas.microsoft.com/office/powerpoint/2010/main" val="108915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Food Label </a:t>
            </a:r>
            <a:r>
              <a:rPr lang="en-US"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Icebreaker</a:t>
            </a:r>
            <a:endParaRPr lang="en-US"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Using the food product on </a:t>
            </a:r>
            <a:r>
              <a:rPr lang="en-US" dirty="0">
                <a:latin typeface="Verdana" panose="020B0604030504040204" pitchFamily="34" charset="0"/>
                <a:ea typeface="Verdana" panose="020B0604030504040204" pitchFamily="34" charset="0"/>
                <a:cs typeface="Verdana" panose="020B0604030504040204" pitchFamily="34" charset="0"/>
              </a:rPr>
              <a:t>t</a:t>
            </a:r>
            <a:r>
              <a:rPr lang="en-US" dirty="0" smtClean="0">
                <a:latin typeface="Verdana" panose="020B0604030504040204" pitchFamily="34" charset="0"/>
                <a:ea typeface="Verdana" panose="020B0604030504040204" pitchFamily="34" charset="0"/>
                <a:cs typeface="Verdana" panose="020B0604030504040204" pitchFamily="34" charset="0"/>
              </a:rPr>
              <a:t>he table</a:t>
            </a:r>
          </a:p>
          <a:p>
            <a:pPr lvl="1"/>
            <a:r>
              <a:rPr lang="en-US" dirty="0" smtClean="0">
                <a:latin typeface="Verdana" panose="020B0604030504040204" pitchFamily="34" charset="0"/>
                <a:ea typeface="Verdana" panose="020B0604030504040204" pitchFamily="34" charset="0"/>
                <a:cs typeface="Verdana" panose="020B0604030504040204" pitchFamily="34" charset="0"/>
              </a:rPr>
              <a:t>First glance is this a </a:t>
            </a:r>
            <a:r>
              <a:rPr lang="en-US" b="1" dirty="0" smtClean="0">
                <a:latin typeface="Verdana" panose="020B0604030504040204" pitchFamily="34" charset="0"/>
                <a:ea typeface="Verdana" panose="020B0604030504040204" pitchFamily="34" charset="0"/>
                <a:cs typeface="Verdana" panose="020B0604030504040204" pitchFamily="34" charset="0"/>
              </a:rPr>
              <a:t>“healthy”</a:t>
            </a:r>
            <a:r>
              <a:rPr lang="en-US" dirty="0" smtClean="0">
                <a:latin typeface="Verdana" panose="020B0604030504040204" pitchFamily="34" charset="0"/>
                <a:ea typeface="Verdana" panose="020B0604030504040204" pitchFamily="34" charset="0"/>
                <a:cs typeface="Verdana" panose="020B0604030504040204" pitchFamily="34" charset="0"/>
              </a:rPr>
              <a:t> choice for a snack?</a:t>
            </a:r>
          </a:p>
          <a:p>
            <a:pPr lvl="1"/>
            <a:r>
              <a:rPr lang="en-US" dirty="0" smtClean="0">
                <a:latin typeface="Verdana" panose="020B0604030504040204" pitchFamily="34" charset="0"/>
                <a:ea typeface="Verdana" panose="020B0604030504040204" pitchFamily="34" charset="0"/>
                <a:cs typeface="Verdana" panose="020B0604030504040204" pitchFamily="34" charset="0"/>
              </a:rPr>
              <a:t>Measure out how much you </a:t>
            </a:r>
            <a:r>
              <a:rPr lang="en-US" b="1" dirty="0" smtClean="0">
                <a:latin typeface="Verdana" panose="020B0604030504040204" pitchFamily="34" charset="0"/>
                <a:ea typeface="Verdana" panose="020B0604030504040204" pitchFamily="34" charset="0"/>
                <a:cs typeface="Verdana" panose="020B0604030504040204" pitchFamily="34" charset="0"/>
              </a:rPr>
              <a:t>normally </a:t>
            </a:r>
            <a:r>
              <a:rPr lang="en-US" dirty="0" smtClean="0">
                <a:latin typeface="Verdana" panose="020B0604030504040204" pitchFamily="34" charset="0"/>
                <a:ea typeface="Verdana" panose="020B0604030504040204" pitchFamily="34" charset="0"/>
                <a:cs typeface="Verdana" panose="020B0604030504040204" pitchFamily="34" charset="0"/>
              </a:rPr>
              <a:t>would eat</a:t>
            </a:r>
          </a:p>
          <a:p>
            <a:pPr lvl="1"/>
            <a:r>
              <a:rPr lang="en-US" dirty="0" smtClean="0">
                <a:latin typeface="Verdana" panose="020B0604030504040204" pitchFamily="34" charset="0"/>
                <a:ea typeface="Verdana" panose="020B0604030504040204" pitchFamily="34" charset="0"/>
                <a:cs typeface="Verdana" panose="020B0604030504040204" pitchFamily="34" charset="0"/>
              </a:rPr>
              <a:t>Guess what the serving size would be</a:t>
            </a:r>
          </a:p>
          <a:p>
            <a:pPr marL="914400" lvl="2" indent="0">
              <a:buNone/>
            </a:pPr>
            <a:endParaRPr lang="en-US" dirty="0"/>
          </a:p>
        </p:txBody>
      </p:sp>
      <p:pic>
        <p:nvPicPr>
          <p:cNvPr id="7170" name="Picture 2" descr="C:\Users\ssiegel\AppData\Local\Microsoft\Windows\Temporary Internet Files\Content.IE5\340K7QPC\popcorn to teach writing with sens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817890" cy="200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227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Nutritious Value of Popcorn</a:t>
            </a:r>
            <a:endParaRPr lang="en-US" b="1" dirty="0">
              <a:solidFill>
                <a:schemeClr val="accent5">
                  <a:lumMod val="75000"/>
                </a:schemeClr>
              </a:solidFill>
            </a:endParaRPr>
          </a:p>
        </p:txBody>
      </p:sp>
      <p:sp>
        <p:nvSpPr>
          <p:cNvPr id="3" name="Content Placeholder 2"/>
          <p:cNvSpPr>
            <a:spLocks noGrp="1"/>
          </p:cNvSpPr>
          <p:nvPr>
            <p:ph idx="1"/>
          </p:nvPr>
        </p:nvSpPr>
        <p:spPr>
          <a:xfrm>
            <a:off x="457200" y="1447800"/>
            <a:ext cx="8229600" cy="5029200"/>
          </a:xfrm>
        </p:spPr>
        <p:txBody>
          <a:bodyPr>
            <a:normAutofit/>
          </a:body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Serving Size:  1 cup popped </a:t>
            </a:r>
          </a:p>
          <a:p>
            <a:pPr lvl="1"/>
            <a:r>
              <a:rPr lang="en-US" dirty="0" smtClean="0">
                <a:latin typeface="Verdana" panose="020B0604030504040204" pitchFamily="34" charset="0"/>
                <a:ea typeface="Verdana" panose="020B0604030504040204" pitchFamily="34" charset="0"/>
                <a:cs typeface="Verdana" panose="020B0604030504040204" pitchFamily="34" charset="0"/>
              </a:rPr>
              <a:t>20 calories</a:t>
            </a:r>
          </a:p>
          <a:p>
            <a:pPr lvl="1"/>
            <a:r>
              <a:rPr lang="en-US" dirty="0" smtClean="0">
                <a:latin typeface="Verdana" panose="020B0604030504040204" pitchFamily="34" charset="0"/>
                <a:ea typeface="Verdana" panose="020B0604030504040204" pitchFamily="34" charset="0"/>
                <a:cs typeface="Verdana" panose="020B0604030504040204" pitchFamily="34" charset="0"/>
              </a:rPr>
              <a:t>0g fat (in popped)</a:t>
            </a:r>
          </a:p>
          <a:p>
            <a:pPr lvl="1"/>
            <a:r>
              <a:rPr lang="en-US" dirty="0" smtClean="0">
                <a:latin typeface="Verdana" panose="020B0604030504040204" pitchFamily="34" charset="0"/>
                <a:ea typeface="Verdana" panose="020B0604030504040204" pitchFamily="34" charset="0"/>
                <a:cs typeface="Verdana" panose="020B0604030504040204" pitchFamily="34" charset="0"/>
              </a:rPr>
              <a:t>28g carbohydrates</a:t>
            </a:r>
          </a:p>
          <a:p>
            <a:pPr lvl="1"/>
            <a:r>
              <a:rPr lang="en-US" dirty="0" smtClean="0">
                <a:latin typeface="Verdana" panose="020B0604030504040204" pitchFamily="34" charset="0"/>
                <a:ea typeface="Verdana" panose="020B0604030504040204" pitchFamily="34" charset="0"/>
                <a:cs typeface="Verdana" panose="020B0604030504040204" pitchFamily="34" charset="0"/>
              </a:rPr>
              <a:t>5g of dietary fiber</a:t>
            </a:r>
          </a:p>
          <a:p>
            <a:pPr lvl="1"/>
            <a:r>
              <a:rPr lang="en-US" dirty="0" smtClean="0">
                <a:latin typeface="Verdana" panose="020B0604030504040204" pitchFamily="34" charset="0"/>
                <a:ea typeface="Verdana" panose="020B0604030504040204" pitchFamily="34" charset="0"/>
                <a:cs typeface="Verdana" panose="020B0604030504040204" pitchFamily="34" charset="0"/>
              </a:rPr>
              <a:t>4g of protein</a:t>
            </a:r>
          </a:p>
          <a:p>
            <a:pPr marL="0" indent="0" algn="ctr">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What do we add to popcorn that makes this a less nutritious snack?</a:t>
            </a:r>
            <a:endParaRPr lang="en-US"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194" name="Picture 2" descr="C:\Users\ssiegel\AppData\Local\Microsoft\Windows\Temporary Internet Files\Content.IE5\KWGQVYXG\Img-303737830cinema-popcorn-is-a-health-(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0"/>
            <a:ext cx="2133600" cy="262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12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b="1" dirty="0" smtClean="0">
                <a:latin typeface="Verdana" panose="020B0604030504040204" pitchFamily="34" charset="0"/>
                <a:ea typeface="Verdana" panose="020B0604030504040204" pitchFamily="34" charset="0"/>
                <a:cs typeface="Verdana" panose="020B0604030504040204" pitchFamily="34" charset="0"/>
              </a:rPr>
              <a:t>What is a food label?</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143000"/>
            <a:ext cx="8229600" cy="4983163"/>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It is a resource found on packaged foods containing nutritional facts about the food item</a:t>
            </a:r>
          </a:p>
          <a:p>
            <a:pPr marL="457200" lvl="1" indent="0" algn="ctr">
              <a:buNone/>
            </a:pPr>
            <a:endParaRPr lang="en-US" sz="3600" dirty="0" smtClean="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457200" lvl="1" indent="0" algn="ctr">
              <a:buNone/>
            </a:pPr>
            <a:endParaRPr lang="en-US" sz="36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457200" lvl="1" indent="0" algn="ctr">
              <a:buNone/>
            </a:pPr>
            <a:r>
              <a:rPr lang="en-US" sz="36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Not all food items have food labels</a:t>
            </a:r>
          </a:p>
          <a:p>
            <a:pPr marL="457200" lvl="1" indent="0" algn="ctr">
              <a:buNone/>
            </a:pPr>
            <a:r>
              <a:rPr lang="en-US" sz="36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Do we know some examples?</a:t>
            </a:r>
          </a:p>
        </p:txBody>
      </p:sp>
    </p:spTree>
    <p:extLst>
      <p:ext uri="{BB962C8B-B14F-4D97-AF65-F5344CB8AC3E}">
        <p14:creationId xmlns:p14="http://schemas.microsoft.com/office/powerpoint/2010/main" val="965072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r"/>
            <a:r>
              <a:rPr lang="en-US" b="1" dirty="0" smtClean="0">
                <a:latin typeface="Verdana" panose="020B0604030504040204" pitchFamily="34" charset="0"/>
                <a:ea typeface="Verdana" panose="020B0604030504040204" pitchFamily="34" charset="0"/>
                <a:cs typeface="Verdana" panose="020B0604030504040204" pitchFamily="34" charset="0"/>
              </a:rPr>
              <a:t>How do I read a food label?</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371600"/>
            <a:ext cx="8229600" cy="4754563"/>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Identify each part of the food label</a:t>
            </a:r>
          </a:p>
          <a:p>
            <a:r>
              <a:rPr lang="en-US" dirty="0" smtClean="0">
                <a:latin typeface="Verdana" panose="020B0604030504040204" pitchFamily="34" charset="0"/>
                <a:ea typeface="Verdana" panose="020B0604030504040204" pitchFamily="34" charset="0"/>
                <a:cs typeface="Verdana" panose="020B0604030504040204" pitchFamily="34" charset="0"/>
              </a:rPr>
              <a:t>Understand each of the parts </a:t>
            </a:r>
          </a:p>
          <a:p>
            <a:pPr lvl="1"/>
            <a:r>
              <a:rPr lang="en-US" dirty="0" smtClean="0">
                <a:latin typeface="Verdana" panose="020B0604030504040204" pitchFamily="34" charset="0"/>
                <a:ea typeface="Verdana" panose="020B0604030504040204" pitchFamily="34" charset="0"/>
                <a:cs typeface="Verdana" panose="020B0604030504040204" pitchFamily="34" charset="0"/>
              </a:rPr>
              <a:t>What do they mean?</a:t>
            </a:r>
          </a:p>
          <a:p>
            <a:pPr lvl="1"/>
            <a:r>
              <a:rPr lang="en-US" dirty="0" smtClean="0">
                <a:latin typeface="Verdana" panose="020B0604030504040204" pitchFamily="34" charset="0"/>
                <a:ea typeface="Verdana" panose="020B0604030504040204" pitchFamily="34" charset="0"/>
                <a:cs typeface="Verdana" panose="020B0604030504040204" pitchFamily="34" charset="0"/>
              </a:rPr>
              <a:t>What are the numbers?</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How does this label fit within my everyday nutritious eating?</a:t>
            </a:r>
            <a:endParaRPr lang="en-US"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2429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1538</Words>
  <Application>Microsoft Office PowerPoint</Application>
  <PresentationFormat>On-screen Show (4:3)</PresentationFormat>
  <Paragraphs>242</Paragraphs>
  <Slides>26</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Verdana</vt:lpstr>
      <vt:lpstr>Office Theme</vt:lpstr>
      <vt:lpstr>Food Label Lingo Understanding Food Labels</vt:lpstr>
      <vt:lpstr>Food Label Lingo </vt:lpstr>
      <vt:lpstr>Goals for today!</vt:lpstr>
      <vt:lpstr>Eating Nutritious:  Choose My Plate </vt:lpstr>
      <vt:lpstr>Did you?</vt:lpstr>
      <vt:lpstr>Food Label Icebreaker</vt:lpstr>
      <vt:lpstr>Nutritious Value of Popcorn</vt:lpstr>
      <vt:lpstr>What is a food label?</vt:lpstr>
      <vt:lpstr>How do I read a food label?</vt:lpstr>
      <vt:lpstr>Let’s Take a Look</vt:lpstr>
      <vt:lpstr>PowerPoint Presentation</vt:lpstr>
      <vt:lpstr>PowerPoint Presentation</vt:lpstr>
      <vt:lpstr>PowerPoint Presentation</vt:lpstr>
      <vt:lpstr>Parts of a Food Label</vt:lpstr>
      <vt:lpstr>What does each part mean?</vt:lpstr>
      <vt:lpstr>What does each part mean?</vt:lpstr>
      <vt:lpstr>Ingredients on the Food Label</vt:lpstr>
      <vt:lpstr>How can I use in everyday food situations?</vt:lpstr>
      <vt:lpstr>What can the food label do for you?</vt:lpstr>
      <vt:lpstr>Nutritious Meals</vt:lpstr>
      <vt:lpstr>What do the dates mean on foods?</vt:lpstr>
      <vt:lpstr>Food Safety of Products </vt:lpstr>
      <vt:lpstr>Speaking Food Label Lingo</vt:lpstr>
      <vt:lpstr>Check out </vt:lpstr>
      <vt:lpstr>Questions?</vt:lpstr>
      <vt:lpstr>Sarah Siegel </vt:lpstr>
    </vt:vector>
  </TitlesOfParts>
  <Company>County of Wood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Label Lingo Understanding Food Labels</dc:title>
  <dc:creator>Windows User</dc:creator>
  <cp:lastModifiedBy>Erickson, Sue</cp:lastModifiedBy>
  <cp:revision>52</cp:revision>
  <dcterms:created xsi:type="dcterms:W3CDTF">2015-04-26T15:31:37Z</dcterms:created>
  <dcterms:modified xsi:type="dcterms:W3CDTF">2015-07-24T19:35:46Z</dcterms:modified>
</cp:coreProperties>
</file>