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8" r:id="rId4"/>
    <p:sldId id="260" r:id="rId5"/>
    <p:sldId id="262" r:id="rId6"/>
    <p:sldId id="263" r:id="rId7"/>
    <p:sldId id="265" r:id="rId8"/>
    <p:sldId id="267" r:id="rId9"/>
    <p:sldId id="269" r:id="rId10"/>
    <p:sldId id="271" r:id="rId11"/>
    <p:sldId id="274" r:id="rId12"/>
    <p:sldId id="276" r:id="rId13"/>
    <p:sldId id="273" r:id="rId14"/>
    <p:sldId id="278" r:id="rId15"/>
    <p:sldId id="280" r:id="rId16"/>
    <p:sldId id="282" r:id="rId17"/>
    <p:sldId id="284"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2" d="100"/>
          <a:sy n="122" d="100"/>
        </p:scale>
        <p:origin x="-126" y="-42"/>
      </p:cViewPr>
      <p:guideLst>
        <p:guide orient="horz" pos="2160"/>
        <p:guide pos="2880"/>
      </p:guideLst>
    </p:cSldViewPr>
  </p:slideViewPr>
  <p:notesTextViewPr>
    <p:cViewPr>
      <p:scale>
        <a:sx n="1" d="1"/>
        <a:sy n="1" d="1"/>
      </p:scale>
      <p:origin x="0" y="0"/>
    </p:cViewPr>
  </p:notesTextViewPr>
  <p:sorterViewPr>
    <p:cViewPr>
      <p:scale>
        <a:sx n="100" d="100"/>
        <a:sy n="100" d="100"/>
      </p:scale>
      <p:origin x="0" y="5598"/>
    </p:cViewPr>
  </p:sorterViewPr>
  <p:notesViewPr>
    <p:cSldViewPr>
      <p:cViewPr>
        <p:scale>
          <a:sx n="60" d="100"/>
          <a:sy n="60" d="100"/>
        </p:scale>
        <p:origin x="-1044" y="13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618416-23D9-4C26-B1FC-F264D791DC5A}" type="datetimeFigureOut">
              <a:rPr lang="en-US" smtClean="0"/>
              <a:t>7/17/2014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64C8F-D001-4AA1-B0E0-1410225599DE}" type="slidenum">
              <a:rPr lang="en-US" smtClean="0"/>
              <a:t>‹#›</a:t>
            </a:fld>
            <a:endParaRPr lang="en-US"/>
          </a:p>
        </p:txBody>
      </p:sp>
    </p:spTree>
    <p:extLst>
      <p:ext uri="{BB962C8B-B14F-4D97-AF65-F5344CB8AC3E}">
        <p14:creationId xmlns:p14="http://schemas.microsoft.com/office/powerpoint/2010/main" val="53885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Cancer Basics is part of the “Cancer Clear &amp; Simple” program. This program provides cancer education in regards to basics, prevention, and screening; it is a collaboration between the UW Carbone Cancer Center and UW Cooperative Extension. It’s goal is to decrease the cancer disparities that is experienced in rural Wisconsin. </a:t>
            </a:r>
            <a:endParaRPr lang="en-US" dirty="0"/>
          </a:p>
        </p:txBody>
      </p:sp>
      <p:sp>
        <p:nvSpPr>
          <p:cNvPr id="4" name="Slide Number Placeholder 3"/>
          <p:cNvSpPr>
            <a:spLocks noGrp="1"/>
          </p:cNvSpPr>
          <p:nvPr>
            <p:ph type="sldNum" sz="quarter" idx="10"/>
          </p:nvPr>
        </p:nvSpPr>
        <p:spPr/>
        <p:txBody>
          <a:bodyPr/>
          <a:lstStyle/>
          <a:p>
            <a:fld id="{2E664C8F-D001-4AA1-B0E0-1410225599DE}" type="slidenum">
              <a:rPr lang="en-US" smtClean="0"/>
              <a:t>1</a:t>
            </a:fld>
            <a:endParaRPr lang="en-US"/>
          </a:p>
        </p:txBody>
      </p:sp>
    </p:spTree>
    <p:extLst>
      <p:ext uri="{BB962C8B-B14F-4D97-AF65-F5344CB8AC3E}">
        <p14:creationId xmlns:p14="http://schemas.microsoft.com/office/powerpoint/2010/main" val="1879011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540DF74B-6BF1-49AB-BB4A-BFD94418405B}" type="slidenum">
              <a:rPr lang="en-US" altLang="en-US">
                <a:solidFill>
                  <a:prstClr val="black"/>
                </a:solidFill>
              </a:rPr>
              <a:pPr eaLnBrk="1" hangingPunct="1"/>
              <a:t>10</a:t>
            </a:fld>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B5A1426-D639-48C6-8735-306AA75A0DC5}" type="slidenum">
              <a:rPr lang="en-US" altLang="en-US">
                <a:solidFill>
                  <a:prstClr val="black"/>
                </a:solidFill>
              </a:rPr>
              <a:pPr eaLnBrk="1" hangingPunct="1"/>
              <a:t>11</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RJL</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0937B7B-4CF1-4991-B40E-F9BE7D1278DE}" type="slidenum">
              <a:rPr lang="en-US" altLang="en-US">
                <a:solidFill>
                  <a:prstClr val="black"/>
                </a:solidFill>
              </a:rPr>
              <a:pPr eaLnBrk="1" hangingPunct="1"/>
              <a:t>12</a:t>
            </a:fld>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1D42ED1-F2B5-4CBB-BBFA-042CBBB95045}" type="slidenum">
              <a:rPr lang="en-US" altLang="en-US">
                <a:solidFill>
                  <a:prstClr val="black"/>
                </a:solidFill>
              </a:rPr>
              <a:pPr eaLnBrk="1" hangingPunct="1"/>
              <a:t>13</a:t>
            </a:fld>
            <a:endParaRPr lang="en-US"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65D2043C-D730-4645-AF3D-59E11942BBC6}" type="slidenum">
              <a:rPr lang="en-US" altLang="en-US">
                <a:solidFill>
                  <a:prstClr val="black"/>
                </a:solidFill>
              </a:rPr>
              <a:pPr eaLnBrk="1" hangingPunct="1"/>
              <a:t>14</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DBDF9886-2296-4907-BFDE-4B5FD07DC663}" type="slidenum">
              <a:rPr lang="en-US" altLang="en-US">
                <a:solidFill>
                  <a:prstClr val="black"/>
                </a:solidFill>
              </a:rPr>
              <a:pPr eaLnBrk="1" hangingPunct="1"/>
              <a:t>15</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6D2EF92-3589-4602-B12B-CE8BAD7D6A73}" type="slidenum">
              <a:rPr lang="en-US" altLang="en-US">
                <a:solidFill>
                  <a:prstClr val="black"/>
                </a:solidFill>
              </a:rPr>
              <a:pPr eaLnBrk="1" hangingPunct="1"/>
              <a:t>16</a:t>
            </a:fld>
            <a:endParaRPr lang="en-US"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64C8F-D001-4AA1-B0E0-1410225599DE}" type="slidenum">
              <a:rPr lang="en-US" smtClean="0"/>
              <a:t>17</a:t>
            </a:fld>
            <a:endParaRPr lang="en-US"/>
          </a:p>
        </p:txBody>
      </p:sp>
    </p:spTree>
    <p:extLst>
      <p:ext uri="{BB962C8B-B14F-4D97-AF65-F5344CB8AC3E}">
        <p14:creationId xmlns:p14="http://schemas.microsoft.com/office/powerpoint/2010/main" val="128537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In Understanding Cancer Basics we will answer these questions (read questions). Please remember that this information is taught to help you understand the basics. It is not meant to take the place of information given by your health care provider. Also, as a trainer, I am not the cancer expert! I am here to provide basic information.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52561889-9DBC-48E9-96E1-4C33C61F7DE8}" type="slidenum">
              <a:rPr lang="en-US" altLang="en-US">
                <a:solidFill>
                  <a:prstClr val="black"/>
                </a:solidFill>
              </a:rPr>
              <a:pPr eaLnBrk="1" hangingPunct="1"/>
              <a:t>2</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(Read slide)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7EA5103A-E08A-4FAD-A232-57E4EEFB9F12}" type="slidenum">
              <a:rPr lang="en-US" altLang="en-US">
                <a:solidFill>
                  <a:prstClr val="black"/>
                </a:solidFill>
              </a:rPr>
              <a:pPr eaLnBrk="1" hangingPunct="1"/>
              <a:t>3</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Read slide.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FCE30E6B-423D-4638-861A-62A73CAF2721}" type="slidenum">
              <a:rPr lang="en-US" altLang="en-US">
                <a:solidFill>
                  <a:prstClr val="black"/>
                </a:solidFill>
              </a:rPr>
              <a:pPr eaLnBrk="1" hangingPunct="1"/>
              <a:t>4</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64C8F-D001-4AA1-B0E0-1410225599DE}" type="slidenum">
              <a:rPr lang="en-US" smtClean="0"/>
              <a:t>5</a:t>
            </a:fld>
            <a:endParaRPr lang="en-US"/>
          </a:p>
        </p:txBody>
      </p:sp>
    </p:spTree>
    <p:extLst>
      <p:ext uri="{BB962C8B-B14F-4D97-AF65-F5344CB8AC3E}">
        <p14:creationId xmlns:p14="http://schemas.microsoft.com/office/powerpoint/2010/main" val="254037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Read slide.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B7D3FF8-C6CF-4C60-8566-8CAD6E075326}" type="slidenum">
              <a:rPr lang="en-US" altLang="en-US">
                <a:solidFill>
                  <a:prstClr val="black"/>
                </a:solidFill>
              </a:rPr>
              <a:pPr eaLnBrk="1" hangingPunct="1"/>
              <a:t>6</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Read slide. The “Abnormal Cell Growth” Activity will follow this slide.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CB63F1D-5CDA-450B-9387-AF18E11847DA}" type="slidenum">
              <a:rPr lang="en-US" altLang="en-US">
                <a:solidFill>
                  <a:prstClr val="black"/>
                </a:solidFill>
              </a:rPr>
              <a:pPr eaLnBrk="1" hangingPunct="1"/>
              <a:t>7</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 Read slide</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DD10F09-9E94-4FDE-81D0-E951B35B5A20}" type="slidenum">
              <a:rPr lang="en-US" altLang="en-US">
                <a:solidFill>
                  <a:prstClr val="black"/>
                </a:solidFill>
              </a:rPr>
              <a:pPr eaLnBrk="1" hangingPunct="1"/>
              <a:t>8</a:t>
            </a:fld>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solidFill>
                  <a:prstClr val="black"/>
                </a:solidFill>
              </a:rPr>
              <a:t>Complete “Abnormal Cell Growth Activity” </a:t>
            </a:r>
            <a:r>
              <a:rPr lang="en-US" altLang="en-US" dirty="0" smtClean="0">
                <a:solidFill>
                  <a:prstClr val="black"/>
                </a:solidFill>
              </a:rPr>
              <a:t>after </a:t>
            </a:r>
            <a:r>
              <a:rPr lang="en-US" altLang="en-US" dirty="0">
                <a:solidFill>
                  <a:prstClr val="black"/>
                </a:solidFill>
              </a:rPr>
              <a:t>this </a:t>
            </a:r>
            <a:r>
              <a:rPr lang="en-US" altLang="en-US" dirty="0" smtClean="0">
                <a:solidFill>
                  <a:prstClr val="black"/>
                </a:solidFill>
              </a:rPr>
              <a:t>slide. Read the activity (see handout). </a:t>
            </a: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9057" indent="-280406" eaLnBrk="0" hangingPunct="0">
              <a:defRPr>
                <a:solidFill>
                  <a:schemeClr val="tx1"/>
                </a:solidFill>
                <a:latin typeface="Calibri" pitchFamily="34" charset="0"/>
                <a:ea typeface="ＭＳ Ｐゴシック" pitchFamily="34" charset="-128"/>
              </a:defRPr>
            </a:lvl2pPr>
            <a:lvl3pPr marL="1121626" indent="-224325" eaLnBrk="0" hangingPunct="0">
              <a:defRPr>
                <a:solidFill>
                  <a:schemeClr val="tx1"/>
                </a:solidFill>
                <a:latin typeface="Calibri" pitchFamily="34" charset="0"/>
                <a:ea typeface="ＭＳ Ｐゴシック" pitchFamily="34" charset="-128"/>
              </a:defRPr>
            </a:lvl3pPr>
            <a:lvl4pPr marL="1570276" indent="-224325" eaLnBrk="0" hangingPunct="0">
              <a:defRPr>
                <a:solidFill>
                  <a:schemeClr val="tx1"/>
                </a:solidFill>
                <a:latin typeface="Calibri" pitchFamily="34" charset="0"/>
                <a:ea typeface="ＭＳ Ｐゴシック" pitchFamily="34" charset="-128"/>
              </a:defRPr>
            </a:lvl4pPr>
            <a:lvl5pPr marL="2018927" indent="-224325" eaLnBrk="0" hangingPunct="0">
              <a:defRPr>
                <a:solidFill>
                  <a:schemeClr val="tx1"/>
                </a:solidFill>
                <a:latin typeface="Calibri"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C25D016-5989-4F88-8055-4BC22F672AAC}" type="slidenum">
              <a:rPr lang="en-US" altLang="en-US">
                <a:solidFill>
                  <a:prstClr val="black"/>
                </a:solidFill>
              </a:rPr>
              <a:pPr eaLnBrk="1" hangingPunct="1"/>
              <a:t>9</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717659-133D-47C8-A850-0CA911FA0729}"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341995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17659-133D-47C8-A850-0CA911FA0729}"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189607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17659-133D-47C8-A850-0CA911FA0729}"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720392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BB7FC37-D306-4BA4-B3A9-4A236AD8E3A9}" type="datetimeFigureOut">
              <a:rPr lang="en-US"/>
              <a:pPr>
                <a:defRPr/>
              </a:pPr>
              <a:t>7/17/2014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A2C8AE-022C-4C2E-9186-56C412F69DAB}" type="slidenum">
              <a:rPr lang="en-US"/>
              <a:pPr>
                <a:defRPr/>
              </a:pPr>
              <a:t>‹#›</a:t>
            </a:fld>
            <a:endParaRPr lang="en-US"/>
          </a:p>
        </p:txBody>
      </p:sp>
    </p:spTree>
    <p:extLst>
      <p:ext uri="{BB962C8B-B14F-4D97-AF65-F5344CB8AC3E}">
        <p14:creationId xmlns:p14="http://schemas.microsoft.com/office/powerpoint/2010/main" val="408977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8045AE-9259-4E82-B065-72CBE0BF7254}" type="datetimeFigureOut">
              <a:rPr lang="en-US"/>
              <a:pPr>
                <a:defRPr/>
              </a:pPr>
              <a:t>7/17/2014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95FF85-2AC1-455B-BB7A-F53885A40E76}" type="slidenum">
              <a:rPr lang="en-US"/>
              <a:pPr>
                <a:defRPr/>
              </a:pPr>
              <a:t>‹#›</a:t>
            </a:fld>
            <a:endParaRPr lang="en-US"/>
          </a:p>
        </p:txBody>
      </p:sp>
    </p:spTree>
    <p:extLst>
      <p:ext uri="{BB962C8B-B14F-4D97-AF65-F5344CB8AC3E}">
        <p14:creationId xmlns:p14="http://schemas.microsoft.com/office/powerpoint/2010/main" val="698927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BF3E00-B8C4-47E1-9A33-6D8DB2C00972}" type="datetimeFigureOut">
              <a:rPr lang="en-US"/>
              <a:pPr>
                <a:defRPr/>
              </a:pPr>
              <a:t>7/17/2014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9CC4A9-4997-4209-8917-9812E0C34283}" type="slidenum">
              <a:rPr lang="en-US"/>
              <a:pPr>
                <a:defRPr/>
              </a:pPr>
              <a:t>‹#›</a:t>
            </a:fld>
            <a:endParaRPr lang="en-US"/>
          </a:p>
        </p:txBody>
      </p:sp>
    </p:spTree>
    <p:extLst>
      <p:ext uri="{BB962C8B-B14F-4D97-AF65-F5344CB8AC3E}">
        <p14:creationId xmlns:p14="http://schemas.microsoft.com/office/powerpoint/2010/main" val="3358307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68229A-242C-4A29-9A6E-19236E03F006}" type="datetimeFigureOut">
              <a:rPr lang="en-US"/>
              <a:pPr>
                <a:defRPr/>
              </a:pPr>
              <a:t>7/17/2014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55F822-27AD-4BEB-8B4C-B1EF7E83A941}" type="slidenum">
              <a:rPr lang="en-US"/>
              <a:pPr>
                <a:defRPr/>
              </a:pPr>
              <a:t>‹#›</a:t>
            </a:fld>
            <a:endParaRPr lang="en-US"/>
          </a:p>
        </p:txBody>
      </p:sp>
    </p:spTree>
    <p:extLst>
      <p:ext uri="{BB962C8B-B14F-4D97-AF65-F5344CB8AC3E}">
        <p14:creationId xmlns:p14="http://schemas.microsoft.com/office/powerpoint/2010/main" val="333657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68904E-5ABA-45A4-8A6C-3652237D8A34}" type="datetimeFigureOut">
              <a:rPr lang="en-US"/>
              <a:pPr>
                <a:defRPr/>
              </a:pPr>
              <a:t>7/17/2014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DD4B6E-D2F2-4100-9695-8E95CFCAAF76}" type="slidenum">
              <a:rPr lang="en-US"/>
              <a:pPr>
                <a:defRPr/>
              </a:pPr>
              <a:t>‹#›</a:t>
            </a:fld>
            <a:endParaRPr lang="en-US"/>
          </a:p>
        </p:txBody>
      </p:sp>
    </p:spTree>
    <p:extLst>
      <p:ext uri="{BB962C8B-B14F-4D97-AF65-F5344CB8AC3E}">
        <p14:creationId xmlns:p14="http://schemas.microsoft.com/office/powerpoint/2010/main" val="2329272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A64859-1443-49A4-AFDD-3F90E29E04BD}" type="datetimeFigureOut">
              <a:rPr lang="en-US"/>
              <a:pPr>
                <a:defRPr/>
              </a:pPr>
              <a:t>7/17/2014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C51121C-D82A-4D48-BF04-EE12CC2CBCE9}" type="slidenum">
              <a:rPr lang="en-US"/>
              <a:pPr>
                <a:defRPr/>
              </a:pPr>
              <a:t>‹#›</a:t>
            </a:fld>
            <a:endParaRPr lang="en-US"/>
          </a:p>
        </p:txBody>
      </p:sp>
    </p:spTree>
    <p:extLst>
      <p:ext uri="{BB962C8B-B14F-4D97-AF65-F5344CB8AC3E}">
        <p14:creationId xmlns:p14="http://schemas.microsoft.com/office/powerpoint/2010/main" val="49556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097A75-F876-41E1-BDCD-7751E1AAC587}" type="datetimeFigureOut">
              <a:rPr lang="en-US"/>
              <a:pPr>
                <a:defRPr/>
              </a:pPr>
              <a:t>7/17/2014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1C77F90-EBCE-4351-B3F2-62765B1FD8DE}" type="slidenum">
              <a:rPr lang="en-US"/>
              <a:pPr>
                <a:defRPr/>
              </a:pPr>
              <a:t>‹#›</a:t>
            </a:fld>
            <a:endParaRPr lang="en-US"/>
          </a:p>
        </p:txBody>
      </p:sp>
    </p:spTree>
    <p:extLst>
      <p:ext uri="{BB962C8B-B14F-4D97-AF65-F5344CB8AC3E}">
        <p14:creationId xmlns:p14="http://schemas.microsoft.com/office/powerpoint/2010/main" val="4039425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E0F42E-2F72-442B-8883-6FF07AD5C1DC}" type="datetimeFigureOut">
              <a:rPr lang="en-US"/>
              <a:pPr>
                <a:defRPr/>
              </a:pPr>
              <a:t>7/17/2014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FC9F18-2DDC-4F23-9D89-CA9A6A09A022}" type="slidenum">
              <a:rPr lang="en-US"/>
              <a:pPr>
                <a:defRPr/>
              </a:pPr>
              <a:t>‹#›</a:t>
            </a:fld>
            <a:endParaRPr lang="en-US"/>
          </a:p>
        </p:txBody>
      </p:sp>
    </p:spTree>
    <p:extLst>
      <p:ext uri="{BB962C8B-B14F-4D97-AF65-F5344CB8AC3E}">
        <p14:creationId xmlns:p14="http://schemas.microsoft.com/office/powerpoint/2010/main" val="327727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17659-133D-47C8-A850-0CA911FA0729}"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2023668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FA022A-9E1D-4143-9FB4-9B9F17C49063}" type="datetimeFigureOut">
              <a:rPr lang="en-US"/>
              <a:pPr>
                <a:defRPr/>
              </a:pPr>
              <a:t>7/17/2014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27C694-E593-4528-A9EA-D6F1959C9F56}" type="slidenum">
              <a:rPr lang="en-US"/>
              <a:pPr>
                <a:defRPr/>
              </a:pPr>
              <a:t>‹#›</a:t>
            </a:fld>
            <a:endParaRPr lang="en-US"/>
          </a:p>
        </p:txBody>
      </p:sp>
    </p:spTree>
    <p:extLst>
      <p:ext uri="{BB962C8B-B14F-4D97-AF65-F5344CB8AC3E}">
        <p14:creationId xmlns:p14="http://schemas.microsoft.com/office/powerpoint/2010/main" val="405515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E931AB-065A-4B37-A4B7-99ECED092A05}" type="datetimeFigureOut">
              <a:rPr lang="en-US"/>
              <a:pPr>
                <a:defRPr/>
              </a:pPr>
              <a:t>7/17/2014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D15A3A-8368-458B-B523-4E209F0AD254}" type="slidenum">
              <a:rPr lang="en-US"/>
              <a:pPr>
                <a:defRPr/>
              </a:pPr>
              <a:t>‹#›</a:t>
            </a:fld>
            <a:endParaRPr lang="en-US"/>
          </a:p>
        </p:txBody>
      </p:sp>
    </p:spTree>
    <p:extLst>
      <p:ext uri="{BB962C8B-B14F-4D97-AF65-F5344CB8AC3E}">
        <p14:creationId xmlns:p14="http://schemas.microsoft.com/office/powerpoint/2010/main" val="1008499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8C31E4-7E60-458D-9768-A188BF3A1C9C}" type="datetimeFigureOut">
              <a:rPr lang="en-US"/>
              <a:pPr>
                <a:defRPr/>
              </a:pPr>
              <a:t>7/17/2014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57E5A-D64C-4A77-B9EC-3495F47981F6}" type="slidenum">
              <a:rPr lang="en-US"/>
              <a:pPr>
                <a:defRPr/>
              </a:pPr>
              <a:t>‹#›</a:t>
            </a:fld>
            <a:endParaRPr lang="en-US"/>
          </a:p>
        </p:txBody>
      </p:sp>
    </p:spTree>
    <p:extLst>
      <p:ext uri="{BB962C8B-B14F-4D97-AF65-F5344CB8AC3E}">
        <p14:creationId xmlns:p14="http://schemas.microsoft.com/office/powerpoint/2010/main" val="304450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717659-133D-47C8-A850-0CA911FA0729}"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203751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717659-133D-47C8-A850-0CA911FA0729}"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424222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717659-133D-47C8-A850-0CA911FA0729}" type="datetimeFigureOut">
              <a:rPr lang="en-US" smtClean="0"/>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381843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717659-133D-47C8-A850-0CA911FA0729}" type="datetimeFigureOut">
              <a:rPr lang="en-US" smtClean="0"/>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368053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17659-133D-47C8-A850-0CA911FA0729}" type="datetimeFigureOut">
              <a:rPr lang="en-US" smtClean="0"/>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110498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17659-133D-47C8-A850-0CA911FA0729}"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233136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17659-133D-47C8-A850-0CA911FA0729}"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0FE0-55CB-40E4-B02D-9F027BC1990B}" type="slidenum">
              <a:rPr lang="en-US" smtClean="0"/>
              <a:t>‹#›</a:t>
            </a:fld>
            <a:endParaRPr lang="en-US"/>
          </a:p>
        </p:txBody>
      </p:sp>
    </p:spTree>
    <p:extLst>
      <p:ext uri="{BB962C8B-B14F-4D97-AF65-F5344CB8AC3E}">
        <p14:creationId xmlns:p14="http://schemas.microsoft.com/office/powerpoint/2010/main" val="265972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17659-133D-47C8-A850-0CA911FA0729}" type="datetimeFigureOut">
              <a:rPr lang="en-US" smtClean="0"/>
              <a:t>7/17/2014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90FE0-55CB-40E4-B02D-9F027BC1990B}" type="slidenum">
              <a:rPr lang="en-US" smtClean="0"/>
              <a:t>‹#›</a:t>
            </a:fld>
            <a:endParaRPr lang="en-US"/>
          </a:p>
        </p:txBody>
      </p:sp>
    </p:spTree>
    <p:extLst>
      <p:ext uri="{BB962C8B-B14F-4D97-AF65-F5344CB8AC3E}">
        <p14:creationId xmlns:p14="http://schemas.microsoft.com/office/powerpoint/2010/main" val="3709095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0"/>
                <a:cs typeface="+mn-cs"/>
              </a:defRPr>
            </a:lvl1pPr>
          </a:lstStyle>
          <a:p>
            <a:pPr fontAlgn="base">
              <a:spcBef>
                <a:spcPct val="0"/>
              </a:spcBef>
              <a:spcAft>
                <a:spcPct val="0"/>
              </a:spcAft>
              <a:defRPr/>
            </a:pPr>
            <a:fld id="{8F45E9AE-6DBD-43D3-80EA-393A4CE9136B}" type="datetimeFigureOut">
              <a:rPr lang="en-US"/>
              <a:pPr fontAlgn="base">
                <a:spcBef>
                  <a:spcPct val="0"/>
                </a:spcBef>
                <a:spcAft>
                  <a:spcPct val="0"/>
                </a:spcAft>
                <a:defRPr/>
              </a:pPr>
              <a:t>7/17/2014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mn-cs"/>
              </a:defRPr>
            </a:lvl1pPr>
          </a:lstStyle>
          <a:p>
            <a:pPr fontAlgn="base">
              <a:spcBef>
                <a:spcPct val="0"/>
              </a:spcBef>
              <a:spcAft>
                <a:spcPct val="0"/>
              </a:spcAft>
              <a:defRPr/>
            </a:pPr>
            <a:fld id="{1A2EBB88-4FA8-4642-BA8A-75F4751C182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40097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www.ruralcancernetwor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219200"/>
          </a:xfrm>
        </p:spPr>
        <p:txBody>
          <a:bodyPr>
            <a:normAutofit/>
          </a:bodyPr>
          <a:lstStyle/>
          <a:p>
            <a:r>
              <a:rPr lang="en-US" sz="4900" b="1" dirty="0">
                <a:solidFill>
                  <a:prstClr val="black"/>
                </a:solidFill>
                <a:ea typeface="ＭＳ Ｐゴシック" charset="0"/>
              </a:rPr>
              <a:t>Understanding Cancer Basics</a:t>
            </a:r>
            <a:endParaRPr lang="en-US" dirty="0"/>
          </a:p>
        </p:txBody>
      </p:sp>
      <p:sp>
        <p:nvSpPr>
          <p:cNvPr id="3" name="Subtitle 2"/>
          <p:cNvSpPr>
            <a:spLocks noGrp="1"/>
          </p:cNvSpPr>
          <p:nvPr>
            <p:ph type="subTitle" idx="1"/>
          </p:nvPr>
        </p:nvSpPr>
        <p:spPr/>
        <p:txBody>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3810000" y="27432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p:cNvPicPr>
            <a:picLocks noChangeAspect="1" noChangeArrowheads="1"/>
          </p:cNvPicPr>
          <p:nvPr/>
        </p:nvPicPr>
        <p:blipFill>
          <a:blip r:embed="rId4"/>
          <a:srcRect/>
          <a:stretch>
            <a:fillRect/>
          </a:stretch>
        </p:blipFill>
        <p:spPr bwMode="auto">
          <a:xfrm>
            <a:off x="6553200" y="5867400"/>
            <a:ext cx="20605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4440" y="5936209"/>
            <a:ext cx="1752600" cy="588874"/>
          </a:xfrm>
          <a:prstGeom prst="rect">
            <a:avLst/>
          </a:prstGeom>
        </p:spPr>
      </p:pic>
    </p:spTree>
    <p:extLst>
      <p:ext uri="{BB962C8B-B14F-4D97-AF65-F5344CB8AC3E}">
        <p14:creationId xmlns:p14="http://schemas.microsoft.com/office/powerpoint/2010/main" val="3849267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5" name="Title 1"/>
          <p:cNvSpPr>
            <a:spLocks noGrp="1"/>
          </p:cNvSpPr>
          <p:nvPr>
            <p:ph type="title"/>
          </p:nvPr>
        </p:nvSpPr>
        <p:spPr/>
        <p:txBody>
          <a:bodyPr/>
          <a:lstStyle/>
          <a:p>
            <a:pPr eaLnBrk="1" hangingPunct="1"/>
            <a:r>
              <a:rPr lang="en-US" altLang="en-US" b="1" smtClean="0">
                <a:solidFill>
                  <a:srgbClr val="000000"/>
                </a:solidFill>
                <a:ea typeface="ＭＳ Ｐゴシック" pitchFamily="34" charset="-128"/>
              </a:rPr>
              <a:t>National Cancer Risk Factors</a:t>
            </a:r>
            <a:endParaRPr lang="en-US" altLang="en-US" b="1" smtClean="0">
              <a:ea typeface="ＭＳ Ｐゴシック" pitchFamily="34" charset="-128"/>
            </a:endParaRPr>
          </a:p>
        </p:txBody>
      </p:sp>
      <p:pic>
        <p:nvPicPr>
          <p:cNvPr id="13316" name="Content Placeholder 4"/>
          <p:cNvPicPr>
            <a:picLocks noGrp="1"/>
          </p:cNvPicPr>
          <p:nvPr>
            <p:ph idx="1"/>
          </p:nvPr>
        </p:nvPicPr>
        <p:blipFill>
          <a:blip r:embed="rId4">
            <a:extLst>
              <a:ext uri="{28A0092B-C50C-407E-A947-70E740481C1C}">
                <a14:useLocalDpi xmlns:a14="http://schemas.microsoft.com/office/drawing/2010/main" val="0"/>
              </a:ext>
            </a:extLst>
          </a:blip>
          <a:srcRect l="3636" t="34760" r="61284" b="8289"/>
          <a:stretch>
            <a:fillRect/>
          </a:stretch>
        </p:blipFill>
        <p:spPr>
          <a:xfrm>
            <a:off x="990600" y="1447800"/>
            <a:ext cx="6969125" cy="4525963"/>
          </a:xfrm>
        </p:spPr>
      </p:pic>
    </p:spTree>
    <p:extLst>
      <p:ext uri="{BB962C8B-B14F-4D97-AF65-F5344CB8AC3E}">
        <p14:creationId xmlns:p14="http://schemas.microsoft.com/office/powerpoint/2010/main" val="3638057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9" name="Title 1"/>
          <p:cNvSpPr>
            <a:spLocks noGrp="1"/>
          </p:cNvSpPr>
          <p:nvPr>
            <p:ph type="title"/>
          </p:nvPr>
        </p:nvSpPr>
        <p:spPr/>
        <p:txBody>
          <a:bodyPr/>
          <a:lstStyle/>
          <a:p>
            <a:pPr eaLnBrk="1" hangingPunct="1"/>
            <a:r>
              <a:rPr lang="en-US" altLang="en-US" b="1" smtClean="0">
                <a:ea typeface="ＭＳ Ｐゴシック" pitchFamily="34" charset="-128"/>
              </a:rPr>
              <a:t>Individual Cancer Risk Factors</a:t>
            </a:r>
          </a:p>
        </p:txBody>
      </p:sp>
      <p:sp>
        <p:nvSpPr>
          <p:cNvPr id="14340" name="Content Placeholder 2"/>
          <p:cNvSpPr>
            <a:spLocks noGrp="1"/>
          </p:cNvSpPr>
          <p:nvPr>
            <p:ph idx="1"/>
          </p:nvPr>
        </p:nvSpPr>
        <p:spPr/>
        <p:txBody>
          <a:bodyPr/>
          <a:lstStyle/>
          <a:p>
            <a:pPr marL="0">
              <a:spcBef>
                <a:spcPct val="0"/>
              </a:spcBef>
              <a:spcAft>
                <a:spcPts val="300"/>
              </a:spcAft>
              <a:tabLst>
                <a:tab pos="-685800" algn="l"/>
              </a:tabLst>
            </a:pPr>
            <a:r>
              <a:rPr lang="en-US" altLang="en-US" smtClean="0">
                <a:solidFill>
                  <a:srgbClr val="000000"/>
                </a:solidFill>
                <a:latin typeface="Arial" charset="0"/>
                <a:ea typeface="ＭＳ Ｐゴシック" pitchFamily="34" charset="-128"/>
                <a:cs typeface="Times" pitchFamily="18" charset="0"/>
              </a:rPr>
              <a:t>Family history, gender or age can also influence a person</a:t>
            </a:r>
            <a:r>
              <a:rPr lang="ja-JP" altLang="en-US" smtClean="0">
                <a:solidFill>
                  <a:srgbClr val="000000"/>
                </a:solidFill>
                <a:latin typeface="Arial" charset="0"/>
                <a:ea typeface="ＭＳ Ｐゴシック" pitchFamily="34" charset="-128"/>
                <a:cs typeface="Times" pitchFamily="18" charset="0"/>
              </a:rPr>
              <a:t>’</a:t>
            </a:r>
            <a:r>
              <a:rPr lang="en-US" altLang="ja-JP" smtClean="0">
                <a:solidFill>
                  <a:srgbClr val="000000"/>
                </a:solidFill>
                <a:latin typeface="Arial" charset="0"/>
                <a:ea typeface="ＭＳ Ｐゴシック" pitchFamily="34" charset="-128"/>
                <a:cs typeface="Arial" charset="0"/>
              </a:rPr>
              <a:t>s risk for developing cancer. </a:t>
            </a:r>
            <a:endParaRPr lang="en-US" altLang="en-US" smtClean="0">
              <a:solidFill>
                <a:srgbClr val="000000"/>
              </a:solidFill>
              <a:latin typeface="Arial" charset="0"/>
              <a:ea typeface="ＭＳ Ｐゴシック" pitchFamily="34" charset="-128"/>
              <a:cs typeface="Arial" charset="0"/>
            </a:endParaRPr>
          </a:p>
        </p:txBody>
      </p:sp>
      <p:pic>
        <p:nvPicPr>
          <p:cNvPr id="16389" name="Picture 2"/>
          <p:cNvPicPr>
            <a:picLocks noChangeAspect="1" noChangeArrowheads="1"/>
          </p:cNvPicPr>
          <p:nvPr/>
        </p:nvPicPr>
        <p:blipFill>
          <a:blip r:embed="rId4"/>
          <a:srcRect/>
          <a:stretch>
            <a:fillRect/>
          </a:stretch>
        </p:blipFill>
        <p:spPr bwMode="auto">
          <a:xfrm>
            <a:off x="2438400" y="3287713"/>
            <a:ext cx="40386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57998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67" name="Title 1"/>
          <p:cNvSpPr>
            <a:spLocks noGrp="1"/>
          </p:cNvSpPr>
          <p:nvPr>
            <p:ph type="title"/>
          </p:nvPr>
        </p:nvSpPr>
        <p:spPr/>
        <p:txBody>
          <a:bodyPr/>
          <a:lstStyle/>
          <a:p>
            <a:pPr eaLnBrk="1" hangingPunct="1"/>
            <a:r>
              <a:rPr lang="en-US" altLang="en-US" b="1" smtClean="0">
                <a:ea typeface="ＭＳ Ｐゴシック" pitchFamily="34" charset="-128"/>
              </a:rPr>
              <a:t>What are my cancer risk factors?</a:t>
            </a:r>
          </a:p>
        </p:txBody>
      </p:sp>
      <p:sp>
        <p:nvSpPr>
          <p:cNvPr id="12292" name="Content Placeholder 2"/>
          <p:cNvSpPr>
            <a:spLocks noGrp="1"/>
          </p:cNvSpPr>
          <p:nvPr>
            <p:ph idx="1"/>
          </p:nvPr>
        </p:nvSpPr>
        <p:spPr/>
        <p:txBody>
          <a:bodyPr/>
          <a:lstStyle/>
          <a:p>
            <a:pPr marL="0">
              <a:spcBef>
                <a:spcPts val="0"/>
              </a:spcBef>
              <a:spcAft>
                <a:spcPts val="600"/>
              </a:spcAft>
              <a:tabLst>
                <a:tab pos="-57150" algn="l"/>
              </a:tabLst>
              <a:defRPr/>
            </a:pPr>
            <a:r>
              <a:rPr lang="en-US" dirty="0" smtClean="0">
                <a:solidFill>
                  <a:srgbClr val="000000"/>
                </a:solidFill>
                <a:latin typeface="Arial"/>
                <a:ea typeface="Times"/>
                <a:cs typeface="Times New Roman"/>
              </a:rPr>
              <a:t>Your risk of developing </a:t>
            </a:r>
            <a:r>
              <a:rPr lang="en-US" b="1" dirty="0" smtClean="0">
                <a:solidFill>
                  <a:srgbClr val="000000"/>
                </a:solidFill>
                <a:latin typeface="Arial"/>
                <a:ea typeface="Times"/>
                <a:cs typeface="Times New Roman"/>
              </a:rPr>
              <a:t>cancer</a:t>
            </a:r>
            <a:r>
              <a:rPr lang="en-US" dirty="0" smtClean="0">
                <a:solidFill>
                  <a:srgbClr val="000000"/>
                </a:solidFill>
                <a:latin typeface="Arial"/>
                <a:ea typeface="Times"/>
                <a:cs typeface="Times New Roman"/>
              </a:rPr>
              <a:t>, as well as </a:t>
            </a:r>
            <a:r>
              <a:rPr lang="en-US" b="1" u="sng" dirty="0" smtClean="0">
                <a:solidFill>
                  <a:srgbClr val="000000"/>
                </a:solidFill>
                <a:latin typeface="Arial"/>
                <a:ea typeface="Times"/>
                <a:cs typeface="Times New Roman"/>
              </a:rPr>
              <a:t>stroke</a:t>
            </a:r>
            <a:r>
              <a:rPr lang="en-US" b="1" dirty="0" smtClean="0">
                <a:solidFill>
                  <a:srgbClr val="000000"/>
                </a:solidFill>
                <a:latin typeface="Arial"/>
                <a:ea typeface="Times"/>
                <a:cs typeface="Times New Roman"/>
              </a:rPr>
              <a:t>, </a:t>
            </a:r>
            <a:r>
              <a:rPr lang="en-US" b="1" u="sng" dirty="0" smtClean="0">
                <a:solidFill>
                  <a:srgbClr val="000000"/>
                </a:solidFill>
                <a:latin typeface="Arial"/>
                <a:ea typeface="Times"/>
                <a:cs typeface="Times New Roman"/>
              </a:rPr>
              <a:t>heart disease </a:t>
            </a:r>
            <a:r>
              <a:rPr lang="en-US" dirty="0" smtClean="0">
                <a:solidFill>
                  <a:srgbClr val="000000"/>
                </a:solidFill>
                <a:latin typeface="Arial"/>
                <a:ea typeface="Times"/>
                <a:cs typeface="Times New Roman"/>
              </a:rPr>
              <a:t>and </a:t>
            </a:r>
            <a:r>
              <a:rPr lang="en-US" b="1" u="sng" dirty="0" smtClean="0">
                <a:solidFill>
                  <a:srgbClr val="000000"/>
                </a:solidFill>
                <a:latin typeface="Arial"/>
                <a:ea typeface="Times"/>
                <a:cs typeface="Times New Roman"/>
              </a:rPr>
              <a:t>diabetes</a:t>
            </a:r>
            <a:r>
              <a:rPr lang="en-US" dirty="0" smtClean="0">
                <a:solidFill>
                  <a:srgbClr val="000000"/>
                </a:solidFill>
                <a:latin typeface="Arial"/>
                <a:ea typeface="Times"/>
                <a:cs typeface="Times New Roman"/>
              </a:rPr>
              <a:t>, depends on:</a:t>
            </a:r>
          </a:p>
          <a:p>
            <a:pPr lvl="1">
              <a:spcBef>
                <a:spcPts val="0"/>
              </a:spcBef>
              <a:spcAft>
                <a:spcPts val="600"/>
              </a:spcAft>
              <a:buFont typeface="Symbol"/>
              <a:buChar char=""/>
              <a:tabLst>
                <a:tab pos="-57150" algn="l"/>
              </a:tabLst>
              <a:defRPr/>
            </a:pPr>
            <a:r>
              <a:rPr lang="en-US" dirty="0" smtClean="0">
                <a:solidFill>
                  <a:srgbClr val="000000"/>
                </a:solidFill>
                <a:latin typeface="Arial"/>
                <a:ea typeface="Times"/>
                <a:cs typeface="Times New Roman"/>
              </a:rPr>
              <a:t>who you are (family history)</a:t>
            </a:r>
          </a:p>
          <a:p>
            <a:pPr lvl="1">
              <a:spcBef>
                <a:spcPts val="0"/>
              </a:spcBef>
              <a:spcAft>
                <a:spcPts val="600"/>
              </a:spcAft>
              <a:buFont typeface="Symbol"/>
              <a:buChar char=""/>
              <a:tabLst>
                <a:tab pos="-57150" algn="l"/>
              </a:tabLst>
              <a:defRPr/>
            </a:pPr>
            <a:r>
              <a:rPr lang="en-US" dirty="0" smtClean="0">
                <a:solidFill>
                  <a:srgbClr val="000000"/>
                </a:solidFill>
                <a:latin typeface="Arial"/>
                <a:ea typeface="Times"/>
                <a:cs typeface="Times New Roman"/>
              </a:rPr>
              <a:t>what you are exposed to (environmentally, secondhand smoke, occupationally, viruses, radiation), and</a:t>
            </a:r>
          </a:p>
          <a:p>
            <a:pPr lvl="1">
              <a:spcBef>
                <a:spcPts val="0"/>
              </a:spcBef>
              <a:spcAft>
                <a:spcPts val="600"/>
              </a:spcAft>
              <a:buFont typeface="Symbol"/>
              <a:buChar char=""/>
              <a:tabLst>
                <a:tab pos="-57150" algn="l"/>
              </a:tabLst>
              <a:defRPr/>
            </a:pPr>
            <a:r>
              <a:rPr lang="en-US" dirty="0" smtClean="0">
                <a:solidFill>
                  <a:srgbClr val="000000"/>
                </a:solidFill>
                <a:latin typeface="Arial"/>
                <a:ea typeface="Times"/>
                <a:cs typeface="Times New Roman"/>
              </a:rPr>
              <a:t>how you live (tobacco, diet, alcohol, physical activity, etc.). </a:t>
            </a:r>
          </a:p>
          <a:p>
            <a:pPr eaLnBrk="1" hangingPunct="1">
              <a:defRPr/>
            </a:pPr>
            <a:endParaRPr lang="en-US" dirty="0" smtClean="0">
              <a:ea typeface="+mn-ea"/>
              <a:cs typeface="+mn-cs"/>
            </a:endParaRPr>
          </a:p>
        </p:txBody>
      </p:sp>
    </p:spTree>
    <p:extLst>
      <p:ext uri="{BB962C8B-B14F-4D97-AF65-F5344CB8AC3E}">
        <p14:creationId xmlns:p14="http://schemas.microsoft.com/office/powerpoint/2010/main" val="3341636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3" name="Title 1"/>
          <p:cNvSpPr>
            <a:spLocks noGrp="1"/>
          </p:cNvSpPr>
          <p:nvPr>
            <p:ph type="title"/>
          </p:nvPr>
        </p:nvSpPr>
        <p:spPr/>
        <p:txBody>
          <a:bodyPr/>
          <a:lstStyle/>
          <a:p>
            <a:pPr eaLnBrk="1" hangingPunct="1"/>
            <a:r>
              <a:rPr lang="en-US" altLang="en-US" b="1" smtClean="0">
                <a:ea typeface="ＭＳ Ｐゴシック" pitchFamily="34" charset="-128"/>
              </a:rPr>
              <a:t>How is a cancer diagnosis made? </a:t>
            </a:r>
          </a:p>
        </p:txBody>
      </p:sp>
      <p:sp>
        <p:nvSpPr>
          <p:cNvPr id="12292" name="Content Placeholder 2"/>
          <p:cNvSpPr>
            <a:spLocks noGrp="1"/>
          </p:cNvSpPr>
          <p:nvPr>
            <p:ph idx="1"/>
          </p:nvPr>
        </p:nvSpPr>
        <p:spPr/>
        <p:txBody>
          <a:bodyPr/>
          <a:lstStyle/>
          <a:p>
            <a:pPr marL="0">
              <a:spcBef>
                <a:spcPts val="0"/>
              </a:spcBef>
              <a:spcAft>
                <a:spcPts val="600"/>
              </a:spcAft>
              <a:tabLst>
                <a:tab pos="-685800" algn="l"/>
              </a:tabLst>
              <a:defRPr/>
            </a:pPr>
            <a:r>
              <a:rPr lang="en-US" dirty="0" smtClean="0">
                <a:solidFill>
                  <a:srgbClr val="000000"/>
                </a:solidFill>
                <a:latin typeface="Arial"/>
                <a:ea typeface="Times"/>
                <a:cs typeface="Times New Roman"/>
              </a:rPr>
              <a:t>A cancer diagnosis can only be made by looking at cells from a </a:t>
            </a:r>
            <a:r>
              <a:rPr lang="en-US" b="1" dirty="0" smtClean="0">
                <a:solidFill>
                  <a:srgbClr val="000000"/>
                </a:solidFill>
                <a:latin typeface="Arial"/>
                <a:ea typeface="Times"/>
                <a:cs typeface="Times New Roman"/>
              </a:rPr>
              <a:t>biopsy</a:t>
            </a:r>
            <a:r>
              <a:rPr lang="en-US" dirty="0" smtClean="0">
                <a:solidFill>
                  <a:srgbClr val="000000"/>
                </a:solidFill>
                <a:latin typeface="Arial"/>
                <a:ea typeface="Times"/>
                <a:cs typeface="Times New Roman"/>
              </a:rPr>
              <a:t> under a microscope. </a:t>
            </a:r>
          </a:p>
          <a:p>
            <a:pPr marL="0" indent="0" eaLnBrk="1" hangingPunct="1">
              <a:buFont typeface="Arial" charset="0"/>
              <a:buNone/>
              <a:defRPr/>
            </a:pPr>
            <a:endParaRPr lang="en-US" dirty="0" smtClean="0">
              <a:ea typeface="+mn-ea"/>
              <a:cs typeface="+mn-cs"/>
            </a:endParaRPr>
          </a:p>
        </p:txBody>
      </p:sp>
      <p:pic>
        <p:nvPicPr>
          <p:cNvPr id="17413" name="Picture 3"/>
          <p:cNvPicPr>
            <a:picLocks noChangeAspect="1" noChangeArrowheads="1"/>
          </p:cNvPicPr>
          <p:nvPr/>
        </p:nvPicPr>
        <p:blipFill>
          <a:blip r:embed="rId4"/>
          <a:srcRect/>
          <a:stretch>
            <a:fillRect/>
          </a:stretch>
        </p:blipFill>
        <p:spPr bwMode="auto">
          <a:xfrm>
            <a:off x="2590800" y="3581400"/>
            <a:ext cx="34290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4726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387" name="Title 1"/>
          <p:cNvSpPr>
            <a:spLocks noGrp="1"/>
          </p:cNvSpPr>
          <p:nvPr>
            <p:ph type="title"/>
          </p:nvPr>
        </p:nvSpPr>
        <p:spPr/>
        <p:txBody>
          <a:bodyPr/>
          <a:lstStyle/>
          <a:p>
            <a:pPr eaLnBrk="1" hangingPunct="1"/>
            <a:r>
              <a:rPr lang="en-US" altLang="en-US" b="1" smtClean="0">
                <a:ea typeface="ＭＳ Ｐゴシック" pitchFamily="34" charset="-128"/>
              </a:rPr>
              <a:t>Primary Cancer Site</a:t>
            </a:r>
          </a:p>
        </p:txBody>
      </p:sp>
      <p:sp>
        <p:nvSpPr>
          <p:cNvPr id="16388" name="Content Placeholder 2"/>
          <p:cNvSpPr>
            <a:spLocks noGrp="1"/>
          </p:cNvSpPr>
          <p:nvPr>
            <p:ph idx="1"/>
          </p:nvPr>
        </p:nvSpPr>
        <p:spPr/>
        <p:txBody>
          <a:bodyPr/>
          <a:lstStyle/>
          <a:p>
            <a:pPr eaLnBrk="1" hangingPunct="1"/>
            <a:r>
              <a:rPr lang="en-US" altLang="en-US" smtClean="0">
                <a:solidFill>
                  <a:srgbClr val="000000"/>
                </a:solidFill>
                <a:latin typeface="Arial" charset="0"/>
                <a:ea typeface="ＭＳ Ｐゴシック" pitchFamily="34" charset="-128"/>
                <a:cs typeface="Times" pitchFamily="18" charset="0"/>
              </a:rPr>
              <a:t>Most cancers are identified by the organ in which they first begin to grow (i.e. breast cancer). </a:t>
            </a:r>
            <a:endParaRPr lang="en-US" altLang="en-US" smtClean="0">
              <a:ea typeface="ＭＳ Ｐゴシック" pitchFamily="34" charset="-128"/>
              <a:cs typeface="Times" pitchFamily="18" charset="0"/>
            </a:endParaRPr>
          </a:p>
        </p:txBody>
      </p:sp>
    </p:spTree>
    <p:extLst>
      <p:ext uri="{BB962C8B-B14F-4D97-AF65-F5344CB8AC3E}">
        <p14:creationId xmlns:p14="http://schemas.microsoft.com/office/powerpoint/2010/main" val="3675957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1" name="Title 1"/>
          <p:cNvSpPr>
            <a:spLocks noGrp="1"/>
          </p:cNvSpPr>
          <p:nvPr>
            <p:ph type="title"/>
          </p:nvPr>
        </p:nvSpPr>
        <p:spPr/>
        <p:txBody>
          <a:bodyPr/>
          <a:lstStyle/>
          <a:p>
            <a:pPr eaLnBrk="1" hangingPunct="1"/>
            <a:r>
              <a:rPr lang="en-US" altLang="en-US" b="1" smtClean="0">
                <a:ea typeface="ＭＳ Ｐゴシック" pitchFamily="34" charset="-128"/>
              </a:rPr>
              <a:t>What if the cancer spreads?</a:t>
            </a:r>
          </a:p>
        </p:txBody>
      </p:sp>
      <p:pic>
        <p:nvPicPr>
          <p:cNvPr id="1741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438" y="1447800"/>
            <a:ext cx="7620000" cy="4543425"/>
          </a:xfrm>
        </p:spPr>
      </p:pic>
    </p:spTree>
    <p:extLst>
      <p:ext uri="{BB962C8B-B14F-4D97-AF65-F5344CB8AC3E}">
        <p14:creationId xmlns:p14="http://schemas.microsoft.com/office/powerpoint/2010/main" val="1312094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459" name="Title 1"/>
          <p:cNvSpPr>
            <a:spLocks noGrp="1"/>
          </p:cNvSpPr>
          <p:nvPr>
            <p:ph type="title"/>
          </p:nvPr>
        </p:nvSpPr>
        <p:spPr/>
        <p:txBody>
          <a:bodyPr/>
          <a:lstStyle/>
          <a:p>
            <a:pPr eaLnBrk="1" hangingPunct="1"/>
            <a:r>
              <a:rPr lang="en-US" altLang="en-US" b="1" smtClean="0">
                <a:ea typeface="ＭＳ Ｐゴシック" pitchFamily="34" charset="-128"/>
              </a:rPr>
              <a:t>Example: The Stages of Colorectal Cancer</a:t>
            </a:r>
          </a:p>
        </p:txBody>
      </p:sp>
      <p:pic>
        <p:nvPicPr>
          <p:cNvPr id="19460"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347788" y="1447800"/>
            <a:ext cx="6623050" cy="4687888"/>
          </a:xfrm>
        </p:spPr>
      </p:pic>
    </p:spTree>
    <p:extLst>
      <p:ext uri="{BB962C8B-B14F-4D97-AF65-F5344CB8AC3E}">
        <p14:creationId xmlns:p14="http://schemas.microsoft.com/office/powerpoint/2010/main" val="4219594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5" name="Title 1"/>
          <p:cNvSpPr>
            <a:spLocks noGrp="1"/>
          </p:cNvSpPr>
          <p:nvPr>
            <p:ph type="title"/>
          </p:nvPr>
        </p:nvSpPr>
        <p:spPr>
          <a:xfrm>
            <a:off x="457200" y="2362200"/>
            <a:ext cx="8229600" cy="1143000"/>
          </a:xfrm>
        </p:spPr>
        <p:txBody>
          <a:bodyPr/>
          <a:lstStyle/>
          <a:p>
            <a:pPr eaLnBrk="1" hangingPunct="1"/>
            <a:r>
              <a:rPr lang="en-US" altLang="en-US" b="1" dirty="0" smtClean="0">
                <a:ea typeface="ＭＳ Ｐゴシック" pitchFamily="34" charset="-128"/>
              </a:rPr>
              <a:t>Thank you!!</a:t>
            </a:r>
            <a:br>
              <a:rPr lang="en-US" altLang="en-US" b="1" dirty="0" smtClean="0">
                <a:ea typeface="ＭＳ Ｐゴシック" pitchFamily="34" charset="-128"/>
              </a:rPr>
            </a:br>
            <a:r>
              <a:rPr lang="en-US" altLang="en-US" b="1" dirty="0" smtClean="0">
                <a:ea typeface="ＭＳ Ｐゴシック" pitchFamily="34" charset="-128"/>
              </a:rPr>
              <a:t>For additional information please contact </a:t>
            </a:r>
            <a:r>
              <a:rPr lang="en-US" altLang="en-US" b="1" smtClean="0">
                <a:ea typeface="ＭＳ Ｐゴシック" pitchFamily="34" charset="-128"/>
                <a:hlinkClick r:id="rId4"/>
              </a:rPr>
              <a:t>www.ruralcancernetwork.org</a:t>
            </a:r>
            <a:r>
              <a:rPr lang="en-US" altLang="en-US" b="1" smtClean="0">
                <a:ea typeface="ＭＳ Ｐゴシック" pitchFamily="34" charset="-128"/>
              </a:rPr>
              <a:t> website.</a:t>
            </a:r>
          </a:p>
        </p:txBody>
      </p:sp>
    </p:spTree>
    <p:extLst>
      <p:ext uri="{BB962C8B-B14F-4D97-AF65-F5344CB8AC3E}">
        <p14:creationId xmlns:p14="http://schemas.microsoft.com/office/powerpoint/2010/main" val="3860984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ea typeface="ＭＳ Ｐゴシック" pitchFamily="34" charset="-128"/>
              </a:rPr>
              <a:t>Understanding Cancer Basics</a:t>
            </a:r>
          </a:p>
        </p:txBody>
      </p:sp>
      <p:sp>
        <p:nvSpPr>
          <p:cNvPr id="6" name="Oval Callout 5"/>
          <p:cNvSpPr/>
          <p:nvPr/>
        </p:nvSpPr>
        <p:spPr>
          <a:xfrm flipH="1">
            <a:off x="457200" y="1518139"/>
            <a:ext cx="2819400" cy="1905000"/>
          </a:xfrm>
          <a:prstGeom prst="wedgeEllipseCallout">
            <a:avLst>
              <a:gd name="adj1" fmla="val -35802"/>
              <a:gd name="adj2" fmla="val 58192"/>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b="1" dirty="0">
                <a:solidFill>
                  <a:prstClr val="white"/>
                </a:solidFill>
              </a:rPr>
              <a:t>Can cancer be prevented?</a:t>
            </a:r>
          </a:p>
        </p:txBody>
      </p:sp>
      <p:sp>
        <p:nvSpPr>
          <p:cNvPr id="9" name="Oval Callout 8"/>
          <p:cNvSpPr/>
          <p:nvPr/>
        </p:nvSpPr>
        <p:spPr>
          <a:xfrm flipH="1">
            <a:off x="6324600" y="1752600"/>
            <a:ext cx="2667000" cy="1905000"/>
          </a:xfrm>
          <a:prstGeom prst="wedgeEllipseCallout">
            <a:avLst>
              <a:gd name="adj1" fmla="val -31382"/>
              <a:gd name="adj2" fmla="val 50192"/>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b="1" dirty="0">
                <a:solidFill>
                  <a:prstClr val="white"/>
                </a:solidFill>
              </a:rPr>
              <a:t>How is cancer diagnosed?</a:t>
            </a:r>
          </a:p>
        </p:txBody>
      </p:sp>
      <p:sp>
        <p:nvSpPr>
          <p:cNvPr id="7" name="Oval Callout 6"/>
          <p:cNvSpPr/>
          <p:nvPr/>
        </p:nvSpPr>
        <p:spPr>
          <a:xfrm>
            <a:off x="3493477" y="4073769"/>
            <a:ext cx="2933700" cy="1487365"/>
          </a:xfrm>
          <a:prstGeom prst="wedgeEllipseCallout">
            <a:avLst>
              <a:gd name="adj1" fmla="val -28425"/>
              <a:gd name="adj2" fmla="val 60924"/>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000" b="1" dirty="0">
                <a:solidFill>
                  <a:prstClr val="white"/>
                </a:solidFill>
              </a:rPr>
              <a:t>What are cancer risk factors?</a:t>
            </a:r>
          </a:p>
        </p:txBody>
      </p:sp>
      <p:sp>
        <p:nvSpPr>
          <p:cNvPr id="10" name="Rectangular Callout 9"/>
          <p:cNvSpPr/>
          <p:nvPr/>
        </p:nvSpPr>
        <p:spPr>
          <a:xfrm>
            <a:off x="457200" y="3846634"/>
            <a:ext cx="2933700" cy="1714500"/>
          </a:xfrm>
          <a:prstGeom prst="wedgeRectCallout">
            <a:avLst>
              <a:gd name="adj1" fmla="val 21924"/>
              <a:gd name="adj2" fmla="val 618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dirty="0">
                <a:solidFill>
                  <a:prstClr val="white"/>
                </a:solidFill>
              </a:rPr>
              <a:t>What does cancer stage mean? Why is it important?</a:t>
            </a:r>
          </a:p>
        </p:txBody>
      </p:sp>
      <p:sp>
        <p:nvSpPr>
          <p:cNvPr id="11" name="Rounded Rectangular Callout 10"/>
          <p:cNvSpPr/>
          <p:nvPr/>
        </p:nvSpPr>
        <p:spPr>
          <a:xfrm flipH="1">
            <a:off x="6515100" y="4114800"/>
            <a:ext cx="2286000" cy="2293326"/>
          </a:xfrm>
          <a:prstGeom prst="wedgeRoundRectCallout">
            <a:avLst>
              <a:gd name="adj1" fmla="val 20706"/>
              <a:gd name="adj2" fmla="val 59944"/>
              <a:gd name="adj3" fmla="val 16667"/>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200" b="1" dirty="0" smtClean="0">
                <a:solidFill>
                  <a:prstClr val="white"/>
                </a:solidFill>
              </a:rPr>
              <a:t>How does cancer spread?</a:t>
            </a:r>
            <a:endParaRPr lang="en-US" sz="2200" b="1" dirty="0">
              <a:solidFill>
                <a:prstClr val="white"/>
              </a:solidFill>
            </a:endParaRPr>
          </a:p>
        </p:txBody>
      </p:sp>
      <p:sp>
        <p:nvSpPr>
          <p:cNvPr id="12" name="Rectangular Callout 11"/>
          <p:cNvSpPr/>
          <p:nvPr/>
        </p:nvSpPr>
        <p:spPr>
          <a:xfrm flipH="1">
            <a:off x="3657600" y="1781908"/>
            <a:ext cx="2362200" cy="1676400"/>
          </a:xfrm>
          <a:prstGeom prst="wedgeRectCallou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4000" b="1" dirty="0">
                <a:solidFill>
                  <a:prstClr val="white"/>
                </a:solidFill>
              </a:rPr>
              <a:t>What is cancer?</a:t>
            </a:r>
          </a:p>
        </p:txBody>
      </p:sp>
    </p:spTree>
    <p:extLst>
      <p:ext uri="{BB962C8B-B14F-4D97-AF65-F5344CB8AC3E}">
        <p14:creationId xmlns:p14="http://schemas.microsoft.com/office/powerpoint/2010/main" val="3379460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9" name="Title 1"/>
          <p:cNvSpPr>
            <a:spLocks noGrp="1"/>
          </p:cNvSpPr>
          <p:nvPr>
            <p:ph type="title"/>
          </p:nvPr>
        </p:nvSpPr>
        <p:spPr/>
        <p:txBody>
          <a:bodyPr/>
          <a:lstStyle/>
          <a:p>
            <a:pPr eaLnBrk="1" hangingPunct="1"/>
            <a:r>
              <a:rPr lang="en-US" altLang="en-US" b="1" smtClean="0">
                <a:ea typeface="ＭＳ Ｐゴシック" pitchFamily="34" charset="-128"/>
              </a:rPr>
              <a:t>Today</a:t>
            </a:r>
            <a:r>
              <a:rPr lang="ja-JP" altLang="en-US" b="1" smtClean="0">
                <a:ea typeface="ＭＳ Ｐゴシック" pitchFamily="34" charset="-128"/>
              </a:rPr>
              <a:t>’</a:t>
            </a:r>
            <a:r>
              <a:rPr lang="en-US" altLang="ja-JP" b="1" smtClean="0">
                <a:ea typeface="ＭＳ Ｐゴシック" pitchFamily="34" charset="-128"/>
              </a:rPr>
              <a:t>s Objectives</a:t>
            </a:r>
            <a:endParaRPr lang="en-US" altLang="en-US" b="1" smtClean="0">
              <a:ea typeface="ＭＳ Ｐゴシック" pitchFamily="34" charset="-128"/>
            </a:endParaRPr>
          </a:p>
        </p:txBody>
      </p:sp>
      <p:sp>
        <p:nvSpPr>
          <p:cNvPr id="4100" name="Content Placeholder 2"/>
          <p:cNvSpPr>
            <a:spLocks noGrp="1"/>
          </p:cNvSpPr>
          <p:nvPr>
            <p:ph idx="1"/>
          </p:nvPr>
        </p:nvSpPr>
        <p:spPr/>
        <p:txBody>
          <a:bodyPr/>
          <a:lstStyle/>
          <a:p>
            <a:pPr eaLnBrk="1" hangingPunct="1"/>
            <a:r>
              <a:rPr lang="en-US" altLang="en-US" dirty="0" smtClean="0">
                <a:ea typeface="ＭＳ Ｐゴシック" pitchFamily="34" charset="-128"/>
              </a:rPr>
              <a:t>At the end of this section, you will be able to:</a:t>
            </a:r>
          </a:p>
          <a:p>
            <a:pPr lvl="1" eaLnBrk="1" hangingPunct="1">
              <a:lnSpc>
                <a:spcPct val="200000"/>
              </a:lnSpc>
            </a:pPr>
            <a:r>
              <a:rPr lang="en-US" altLang="en-US" b="1" dirty="0" smtClean="0">
                <a:ea typeface="ＭＳ Ｐゴシック" pitchFamily="34" charset="-128"/>
              </a:rPr>
              <a:t>UNDERSTAND</a:t>
            </a:r>
            <a:r>
              <a:rPr lang="en-US" altLang="en-US" dirty="0" smtClean="0">
                <a:ea typeface="ＭＳ Ｐゴシック" pitchFamily="34" charset="-128"/>
              </a:rPr>
              <a:t> what cancer is</a:t>
            </a:r>
          </a:p>
          <a:p>
            <a:pPr lvl="1" eaLnBrk="1" hangingPunct="1">
              <a:lnSpc>
                <a:spcPct val="200000"/>
              </a:lnSpc>
            </a:pPr>
            <a:r>
              <a:rPr lang="en-US" altLang="en-US" b="1" dirty="0" smtClean="0">
                <a:ea typeface="ＭＳ Ｐゴシック" pitchFamily="34" charset="-128"/>
              </a:rPr>
              <a:t>STATE</a:t>
            </a:r>
            <a:r>
              <a:rPr lang="en-US" altLang="en-US" dirty="0" smtClean="0">
                <a:ea typeface="ＭＳ Ｐゴシック" pitchFamily="34" charset="-128"/>
              </a:rPr>
              <a:t> how a cancer diagnosis is made</a:t>
            </a:r>
          </a:p>
          <a:p>
            <a:pPr lvl="1" eaLnBrk="1" hangingPunct="1">
              <a:lnSpc>
                <a:spcPct val="200000"/>
              </a:lnSpc>
            </a:pPr>
            <a:r>
              <a:rPr lang="en-US" altLang="en-US" b="1" dirty="0" smtClean="0">
                <a:ea typeface="ＭＳ Ｐゴシック" pitchFamily="34" charset="-128"/>
              </a:rPr>
              <a:t>IDENTIFY</a:t>
            </a:r>
            <a:r>
              <a:rPr lang="en-US" altLang="en-US" dirty="0" smtClean="0">
                <a:ea typeface="ＭＳ Ｐゴシック" pitchFamily="34" charset="-128"/>
              </a:rPr>
              <a:t> cancer risk factors</a:t>
            </a:r>
          </a:p>
          <a:p>
            <a:pPr lvl="1" eaLnBrk="1" hangingPunct="1">
              <a:lnSpc>
                <a:spcPct val="200000"/>
              </a:lnSpc>
            </a:pPr>
            <a:r>
              <a:rPr lang="en-US" altLang="en-US" b="1" dirty="0" smtClean="0">
                <a:ea typeface="ＭＳ Ｐゴシック" pitchFamily="34" charset="-128"/>
              </a:rPr>
              <a:t>UNDERSTAND</a:t>
            </a:r>
            <a:r>
              <a:rPr lang="en-US" altLang="en-US" dirty="0" smtClean="0">
                <a:ea typeface="ＭＳ Ｐゴシック" pitchFamily="34" charset="-128"/>
              </a:rPr>
              <a:t> the importance of cancer stage</a:t>
            </a:r>
          </a:p>
          <a:p>
            <a:pPr eaLnBrk="1" hangingPunct="1">
              <a:lnSpc>
                <a:spcPct val="200000"/>
              </a:lnSpc>
            </a:pPr>
            <a:endParaRPr lang="en-US" altLang="en-US" dirty="0" smtClean="0">
              <a:ea typeface="ＭＳ Ｐゴシック" pitchFamily="34" charset="-128"/>
            </a:endParaRPr>
          </a:p>
        </p:txBody>
      </p:sp>
    </p:spTree>
    <p:extLst>
      <p:ext uri="{BB962C8B-B14F-4D97-AF65-F5344CB8AC3E}">
        <p14:creationId xmlns:p14="http://schemas.microsoft.com/office/powerpoint/2010/main" val="3112408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3" name="Title 1"/>
          <p:cNvSpPr>
            <a:spLocks noGrp="1"/>
          </p:cNvSpPr>
          <p:nvPr>
            <p:ph type="title"/>
          </p:nvPr>
        </p:nvSpPr>
        <p:spPr/>
        <p:txBody>
          <a:bodyPr/>
          <a:lstStyle/>
          <a:p>
            <a:pPr eaLnBrk="1" hangingPunct="1"/>
            <a:r>
              <a:rPr lang="en-US" altLang="en-US" b="1" smtClean="0">
                <a:ea typeface="ＭＳ Ｐゴシック" pitchFamily="34" charset="-128"/>
              </a:rPr>
              <a:t>What is Cancer?</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ea typeface="+mn-ea"/>
                <a:cs typeface="+mn-cs"/>
              </a:rPr>
              <a:t>Cancer</a:t>
            </a:r>
            <a:r>
              <a:rPr lang="en-US" dirty="0" smtClean="0">
                <a:ea typeface="+mn-ea"/>
                <a:cs typeface="+mn-cs"/>
              </a:rPr>
              <a:t> is not just one disease, but a group of over 200 different diseases. </a:t>
            </a:r>
          </a:p>
          <a:p>
            <a:pPr eaLnBrk="1" fontAlgn="auto" hangingPunct="1">
              <a:spcAft>
                <a:spcPts val="0"/>
              </a:spcAft>
              <a:buFont typeface="Arial" pitchFamily="34" charset="0"/>
              <a:buChar char="•"/>
              <a:defRPr/>
            </a:pPr>
            <a:r>
              <a:rPr lang="en-US" dirty="0" smtClean="0">
                <a:ea typeface="+mn-ea"/>
                <a:cs typeface="+mn-cs"/>
              </a:rPr>
              <a:t>Cancer is an abnormal growth of </a:t>
            </a:r>
            <a:r>
              <a:rPr lang="en-US" b="1" dirty="0" smtClean="0">
                <a:ea typeface="+mn-ea"/>
                <a:cs typeface="+mn-cs"/>
              </a:rPr>
              <a:t>cells</a:t>
            </a:r>
            <a:r>
              <a:rPr lang="en-US" dirty="0" smtClean="0">
                <a:ea typeface="+mn-ea"/>
                <a:cs typeface="+mn-cs"/>
              </a:rPr>
              <a:t>. </a:t>
            </a:r>
          </a:p>
          <a:p>
            <a:pPr lvl="1" eaLnBrk="1" fontAlgn="auto" hangingPunct="1">
              <a:spcAft>
                <a:spcPts val="0"/>
              </a:spcAft>
              <a:buFont typeface="Arial" pitchFamily="34" charset="0"/>
              <a:buChar char="–"/>
              <a:defRPr/>
            </a:pPr>
            <a:r>
              <a:rPr lang="en-US" dirty="0" smtClean="0">
                <a:ea typeface="+mn-ea"/>
                <a:cs typeface="+mn-cs"/>
              </a:rPr>
              <a:t>Each cell contains a set of instructions (DNA). </a:t>
            </a:r>
          </a:p>
          <a:p>
            <a:pPr lvl="1" eaLnBrk="1" fontAlgn="auto" hangingPunct="1">
              <a:spcAft>
                <a:spcPts val="0"/>
              </a:spcAft>
              <a:buFont typeface="Arial" pitchFamily="34" charset="0"/>
              <a:buChar char="–"/>
              <a:defRPr/>
            </a:pPr>
            <a:r>
              <a:rPr lang="en-US" dirty="0" smtClean="0">
                <a:ea typeface="+mn-ea"/>
                <a:cs typeface="+mn-cs"/>
              </a:rPr>
              <a:t>The instructions tell the cell when to reproduce and when to die.</a:t>
            </a:r>
          </a:p>
          <a:p>
            <a:pPr lvl="1" eaLnBrk="1" fontAlgn="auto" hangingPunct="1">
              <a:spcAft>
                <a:spcPts val="0"/>
              </a:spcAft>
              <a:buFont typeface="Arial" pitchFamily="34" charset="0"/>
              <a:buChar char="–"/>
              <a:defRPr/>
            </a:pPr>
            <a:r>
              <a:rPr lang="en-US" dirty="0" smtClean="0">
                <a:ea typeface="+mn-ea"/>
                <a:cs typeface="+mn-cs"/>
              </a:rPr>
              <a:t>Sometimes, the instructions (DNA) can be damaged and can result in a </a:t>
            </a:r>
            <a:r>
              <a:rPr lang="en-US" b="1" dirty="0" smtClean="0">
                <a:ea typeface="+mn-ea"/>
                <a:cs typeface="+mn-cs"/>
              </a:rPr>
              <a:t>mutation</a:t>
            </a:r>
            <a:r>
              <a:rPr lang="en-US" dirty="0" smtClean="0">
                <a:ea typeface="+mn-ea"/>
                <a:cs typeface="+mn-cs"/>
              </a:rPr>
              <a:t>.</a:t>
            </a:r>
          </a:p>
          <a:p>
            <a:pPr lvl="1" eaLnBrk="1" fontAlgn="auto" hangingPunct="1">
              <a:spcAft>
                <a:spcPts val="0"/>
              </a:spcAft>
              <a:buFont typeface="Arial" pitchFamily="34" charset="0"/>
              <a:buChar char="–"/>
              <a:defRPr/>
            </a:pPr>
            <a:r>
              <a:rPr lang="en-US" dirty="0" smtClean="0">
                <a:ea typeface="+mn-ea"/>
                <a:cs typeface="+mn-cs"/>
              </a:rPr>
              <a:t>If cells keep reproducing in an uncontrolled way, a mass forms.</a:t>
            </a:r>
          </a:p>
        </p:txBody>
      </p:sp>
    </p:spTree>
    <p:extLst>
      <p:ext uri="{BB962C8B-B14F-4D97-AF65-F5344CB8AC3E}">
        <p14:creationId xmlns:p14="http://schemas.microsoft.com/office/powerpoint/2010/main" val="533246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847725"/>
            <a:ext cx="8461375"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964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1" name="Title 1"/>
          <p:cNvSpPr>
            <a:spLocks noGrp="1"/>
          </p:cNvSpPr>
          <p:nvPr>
            <p:ph type="title"/>
          </p:nvPr>
        </p:nvSpPr>
        <p:spPr/>
        <p:txBody>
          <a:bodyPr/>
          <a:lstStyle/>
          <a:p>
            <a:pPr eaLnBrk="1" hangingPunct="1"/>
            <a:r>
              <a:rPr lang="en-US" altLang="en-US" b="1" smtClean="0">
                <a:ea typeface="ＭＳ Ｐゴシック" pitchFamily="34" charset="-128"/>
              </a:rPr>
              <a:t>Normal Cell Growth</a:t>
            </a:r>
          </a:p>
        </p:txBody>
      </p:sp>
      <p:sp>
        <p:nvSpPr>
          <p:cNvPr id="7172" name="Content Placeholder 2"/>
          <p:cNvSpPr>
            <a:spLocks noGrp="1"/>
          </p:cNvSpPr>
          <p:nvPr>
            <p:ph idx="1"/>
          </p:nvPr>
        </p:nvSpPr>
        <p:spPr/>
        <p:txBody>
          <a:bodyPr/>
          <a:lstStyle/>
          <a:p>
            <a:pPr eaLnBrk="1" hangingPunct="1"/>
            <a:r>
              <a:rPr lang="en-US" altLang="en-US" smtClean="0">
                <a:ea typeface="ＭＳ Ｐゴシック" pitchFamily="34" charset="-128"/>
              </a:rPr>
              <a:t>Normally your body tells itself to stay on cell cruise control. </a:t>
            </a:r>
          </a:p>
          <a:p>
            <a:pPr lvl="1" eaLnBrk="1" hangingPunct="1"/>
            <a:r>
              <a:rPr lang="en-US" altLang="en-US" smtClean="0">
                <a:ea typeface="ＭＳ Ｐゴシック" pitchFamily="34" charset="-128"/>
              </a:rPr>
              <a:t>Cell cruise control maintains a steady, orderly speed and always stays in its lane. </a:t>
            </a:r>
          </a:p>
        </p:txBody>
      </p:sp>
      <p:pic>
        <p:nvPicPr>
          <p:cNvPr id="8197" name="Picture 2"/>
          <p:cNvPicPr>
            <a:picLocks noChangeAspect="1" noChangeArrowheads="1"/>
          </p:cNvPicPr>
          <p:nvPr/>
        </p:nvPicPr>
        <p:blipFill>
          <a:blip r:embed="rId4"/>
          <a:srcRect b="65675"/>
          <a:stretch>
            <a:fillRect/>
          </a:stretch>
        </p:blipFill>
        <p:spPr bwMode="auto">
          <a:xfrm>
            <a:off x="1641475" y="3733800"/>
            <a:ext cx="595153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16012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5" name="Title 1"/>
          <p:cNvSpPr>
            <a:spLocks noGrp="1"/>
          </p:cNvSpPr>
          <p:nvPr>
            <p:ph type="title"/>
          </p:nvPr>
        </p:nvSpPr>
        <p:spPr/>
        <p:txBody>
          <a:bodyPr/>
          <a:lstStyle/>
          <a:p>
            <a:pPr eaLnBrk="1" hangingPunct="1"/>
            <a:r>
              <a:rPr lang="en-US" altLang="en-US" b="1" smtClean="0">
                <a:ea typeface="ＭＳ Ｐゴシック" pitchFamily="34" charset="-128"/>
              </a:rPr>
              <a:t>Uncontrolled Cell Growth </a:t>
            </a:r>
          </a:p>
        </p:txBody>
      </p:sp>
      <p:sp>
        <p:nvSpPr>
          <p:cNvPr id="8196" name="Content Placeholder 2"/>
          <p:cNvSpPr>
            <a:spLocks noGrp="1"/>
          </p:cNvSpPr>
          <p:nvPr>
            <p:ph idx="1"/>
          </p:nvPr>
        </p:nvSpPr>
        <p:spPr>
          <a:xfrm>
            <a:off x="457200" y="1341438"/>
            <a:ext cx="8229600" cy="4525962"/>
          </a:xfrm>
        </p:spPr>
        <p:txBody>
          <a:bodyPr/>
          <a:lstStyle/>
          <a:p>
            <a:pPr eaLnBrk="1" hangingPunct="1"/>
            <a:r>
              <a:rPr lang="en-US" altLang="en-US" sz="2200" smtClean="0">
                <a:ea typeface="ＭＳ Ｐゴシック" pitchFamily="34" charset="-128"/>
              </a:rPr>
              <a:t>If the cruise control instructions are damaged, the cell growth gas pedal can get stuck in acceleration mode. </a:t>
            </a:r>
          </a:p>
          <a:p>
            <a:pPr eaLnBrk="1" hangingPunct="1"/>
            <a:r>
              <a:rPr lang="en-US" altLang="en-US" sz="2200" smtClean="0">
                <a:ea typeface="ＭＳ Ｐゴシック" pitchFamily="34" charset="-128"/>
              </a:rPr>
              <a:t>Constant acceleration mode means that cells are reproducing at a much faster rate than necessary. </a:t>
            </a:r>
          </a:p>
          <a:p>
            <a:pPr lvl="1" eaLnBrk="1" hangingPunct="1"/>
            <a:r>
              <a:rPr lang="en-US" altLang="en-US" sz="1800" smtClean="0">
                <a:ea typeface="ＭＳ Ｐゴシック" pitchFamily="34" charset="-128"/>
              </a:rPr>
              <a:t>This equals higher speeds and more cells. </a:t>
            </a:r>
          </a:p>
          <a:p>
            <a:pPr lvl="1" eaLnBrk="1" hangingPunct="1"/>
            <a:r>
              <a:rPr lang="en-US" altLang="en-US" sz="1800" smtClean="0">
                <a:ea typeface="ＭＳ Ｐゴシック" pitchFamily="34" charset="-128"/>
              </a:rPr>
              <a:t>If cells are going too fast in traffic, a pile up can happen.</a:t>
            </a:r>
          </a:p>
          <a:p>
            <a:pPr lvl="1" eaLnBrk="1" hangingPunct="1"/>
            <a:r>
              <a:rPr lang="en-US" altLang="en-US" sz="1800" smtClean="0">
                <a:ea typeface="ＭＳ Ｐゴシック" pitchFamily="34" charset="-128"/>
              </a:rPr>
              <a:t>This cell pile up is called a tumor.</a:t>
            </a:r>
          </a:p>
        </p:txBody>
      </p:sp>
      <p:pic>
        <p:nvPicPr>
          <p:cNvPr id="9221" name="Picture 2"/>
          <p:cNvPicPr>
            <a:picLocks noChangeAspect="1" noChangeArrowheads="1"/>
          </p:cNvPicPr>
          <p:nvPr/>
        </p:nvPicPr>
        <p:blipFill>
          <a:blip r:embed="rId4"/>
          <a:srcRect t="36259"/>
          <a:stretch>
            <a:fillRect/>
          </a:stretch>
        </p:blipFill>
        <p:spPr bwMode="auto">
          <a:xfrm>
            <a:off x="2743200" y="3902075"/>
            <a:ext cx="3595688"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27631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Tumors can be benign or malignant</a:t>
            </a:r>
          </a:p>
        </p:txBody>
      </p:sp>
      <p:sp>
        <p:nvSpPr>
          <p:cNvPr id="9220" name="Content Placeholder 2"/>
          <p:cNvSpPr>
            <a:spLocks noGrp="1"/>
          </p:cNvSpPr>
          <p:nvPr>
            <p:ph idx="1"/>
          </p:nvPr>
        </p:nvSpPr>
        <p:spPr/>
        <p:txBody>
          <a:bodyPr/>
          <a:lstStyle/>
          <a:p>
            <a:pPr eaLnBrk="1" hangingPunct="1"/>
            <a:r>
              <a:rPr lang="en-US" altLang="en-US" b="1" dirty="0" smtClean="0">
                <a:ea typeface="ＭＳ Ｐゴシック" pitchFamily="34" charset="-128"/>
              </a:rPr>
              <a:t>Benign tumors </a:t>
            </a:r>
            <a:r>
              <a:rPr lang="en-US" altLang="en-US" dirty="0" smtClean="0">
                <a:ea typeface="ＭＳ Ｐゴシック" pitchFamily="34" charset="-128"/>
              </a:rPr>
              <a:t>are not cancer. They do not spread to other parts of the body and are not usually a threat to someone</a:t>
            </a:r>
            <a:r>
              <a:rPr lang="ja-JP" altLang="en-US" dirty="0" smtClean="0">
                <a:ea typeface="ＭＳ Ｐゴシック" pitchFamily="34" charset="-128"/>
              </a:rPr>
              <a:t>’</a:t>
            </a:r>
            <a:r>
              <a:rPr lang="en-US" altLang="ja-JP" dirty="0" smtClean="0">
                <a:ea typeface="ＭＳ Ｐゴシック" pitchFamily="34" charset="-128"/>
              </a:rPr>
              <a:t>s life.  </a:t>
            </a:r>
          </a:p>
          <a:p>
            <a:pPr eaLnBrk="1" hangingPunct="1"/>
            <a:r>
              <a:rPr lang="en-US" altLang="en-US" b="1" dirty="0" smtClean="0">
                <a:ea typeface="ＭＳ Ｐゴシック" pitchFamily="34" charset="-128"/>
              </a:rPr>
              <a:t>Malignant tumors </a:t>
            </a:r>
            <a:r>
              <a:rPr lang="en-US" altLang="en-US" dirty="0" smtClean="0">
                <a:ea typeface="ＭＳ Ｐゴシック" pitchFamily="34" charset="-128"/>
              </a:rPr>
              <a:t>are cancer cells which reproduce without control or order.  Cancer cells can spread to other parts of the body. Think of the cells like a car whose cruise control is stuck and speeding out of control.</a:t>
            </a:r>
          </a:p>
        </p:txBody>
      </p:sp>
    </p:spTree>
    <p:extLst>
      <p:ext uri="{BB962C8B-B14F-4D97-AF65-F5344CB8AC3E}">
        <p14:creationId xmlns:p14="http://schemas.microsoft.com/office/powerpoint/2010/main" val="4249958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152400" y="5715000"/>
            <a:ext cx="1182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3" name="Title 1"/>
          <p:cNvSpPr>
            <a:spLocks noGrp="1"/>
          </p:cNvSpPr>
          <p:nvPr>
            <p:ph type="title"/>
          </p:nvPr>
        </p:nvSpPr>
        <p:spPr/>
        <p:txBody>
          <a:bodyPr/>
          <a:lstStyle/>
          <a:p>
            <a:pPr eaLnBrk="1" hangingPunct="1"/>
            <a:r>
              <a:rPr lang="en-US" altLang="en-US" b="1" smtClean="0">
                <a:ea typeface="ＭＳ Ｐゴシック" pitchFamily="34" charset="-128"/>
              </a:rPr>
              <a:t>What causes cancer?</a:t>
            </a:r>
          </a:p>
        </p:txBody>
      </p:sp>
      <p:sp>
        <p:nvSpPr>
          <p:cNvPr id="10244" name="Content Placeholder 2"/>
          <p:cNvSpPr>
            <a:spLocks noGrp="1"/>
          </p:cNvSpPr>
          <p:nvPr>
            <p:ph idx="1"/>
          </p:nvPr>
        </p:nvSpPr>
        <p:spPr/>
        <p:txBody>
          <a:bodyPr/>
          <a:lstStyle/>
          <a:p>
            <a:pPr eaLnBrk="1" hangingPunct="1"/>
            <a:r>
              <a:rPr lang="en-US" altLang="en-US" smtClean="0">
                <a:ea typeface="ＭＳ Ｐゴシック" pitchFamily="34" charset="-128"/>
              </a:rPr>
              <a:t>Over time, a cell takes many </a:t>
            </a:r>
            <a:r>
              <a:rPr lang="ja-JP" altLang="en-US" smtClean="0">
                <a:ea typeface="ＭＳ Ｐゴシック" pitchFamily="34" charset="-128"/>
              </a:rPr>
              <a:t>“</a:t>
            </a:r>
            <a:r>
              <a:rPr lang="en-US" altLang="ja-JP" smtClean="0">
                <a:ea typeface="ＭＳ Ｐゴシック" pitchFamily="34" charset="-128"/>
              </a:rPr>
              <a:t>hits.</a:t>
            </a:r>
            <a:r>
              <a:rPr lang="ja-JP" altLang="en-US" smtClean="0">
                <a:ea typeface="ＭＳ Ｐゴシック" pitchFamily="34" charset="-128"/>
              </a:rPr>
              <a:t>”</a:t>
            </a:r>
            <a:r>
              <a:rPr lang="en-US" altLang="ja-JP" smtClean="0">
                <a:ea typeface="ＭＳ Ｐゴシック" pitchFamily="34" charset="-128"/>
              </a:rPr>
              <a:t> </a:t>
            </a:r>
          </a:p>
          <a:p>
            <a:pPr eaLnBrk="1" hangingPunct="1"/>
            <a:r>
              <a:rPr lang="ja-JP" altLang="en-US" smtClean="0">
                <a:ea typeface="ＭＳ Ｐゴシック" pitchFamily="34" charset="-128"/>
              </a:rPr>
              <a:t>“</a:t>
            </a:r>
            <a:r>
              <a:rPr lang="en-US" altLang="ja-JP" smtClean="0">
                <a:ea typeface="ＭＳ Ｐゴシック" pitchFamily="34" charset="-128"/>
              </a:rPr>
              <a:t>Hits</a:t>
            </a:r>
            <a:r>
              <a:rPr lang="ja-JP" altLang="en-US" smtClean="0">
                <a:ea typeface="ＭＳ Ｐゴシック" pitchFamily="34" charset="-128"/>
              </a:rPr>
              <a:t>”</a:t>
            </a:r>
            <a:r>
              <a:rPr lang="en-US" altLang="ja-JP" smtClean="0">
                <a:ea typeface="ＭＳ Ｐゴシック" pitchFamily="34" charset="-128"/>
              </a:rPr>
              <a:t> come from:</a:t>
            </a:r>
          </a:p>
          <a:p>
            <a:pPr lvl="1" eaLnBrk="1" hangingPunct="1"/>
            <a:r>
              <a:rPr lang="en-US" altLang="en-US" smtClean="0">
                <a:ea typeface="ＭＳ Ｐゴシック" pitchFamily="34" charset="-128"/>
              </a:rPr>
              <a:t>what you are exposed to (environmentally, occupationally, radiation, viruses), and</a:t>
            </a:r>
          </a:p>
          <a:p>
            <a:pPr lvl="1" eaLnBrk="1" hangingPunct="1"/>
            <a:r>
              <a:rPr lang="en-US" altLang="en-US" smtClean="0">
                <a:ea typeface="ＭＳ Ｐゴシック" pitchFamily="34" charset="-128"/>
              </a:rPr>
              <a:t>how you live (tobacco, diet, alcohol, activity, etc.) </a:t>
            </a:r>
          </a:p>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2772156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733</Words>
  <Application>Microsoft Office PowerPoint</Application>
  <PresentationFormat>On-screen Show (4:3)</PresentationFormat>
  <Paragraphs>79</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Understanding Cancer Basics</vt:lpstr>
      <vt:lpstr>Understanding Cancer Basics</vt:lpstr>
      <vt:lpstr>Today’s Objectives</vt:lpstr>
      <vt:lpstr>What is Cancer?</vt:lpstr>
      <vt:lpstr>PowerPoint Presentation</vt:lpstr>
      <vt:lpstr>Normal Cell Growth</vt:lpstr>
      <vt:lpstr>Uncontrolled Cell Growth </vt:lpstr>
      <vt:lpstr>Tumors can be benign or malignant</vt:lpstr>
      <vt:lpstr>What causes cancer?</vt:lpstr>
      <vt:lpstr>National Cancer Risk Factors</vt:lpstr>
      <vt:lpstr>Individual Cancer Risk Factors</vt:lpstr>
      <vt:lpstr>What are my cancer risk factors?</vt:lpstr>
      <vt:lpstr>How is a cancer diagnosis made? </vt:lpstr>
      <vt:lpstr>Primary Cancer Site</vt:lpstr>
      <vt:lpstr>What if the cancer spreads?</vt:lpstr>
      <vt:lpstr>Example: The Stages of Colorectal Cancer</vt:lpstr>
      <vt:lpstr>Thank you!! For additional information please contact www.ruralcancernetwork.org website.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Tidemann, Michelle</dc:creator>
  <cp:lastModifiedBy>Tidemann, Michelle</cp:lastModifiedBy>
  <cp:revision>13</cp:revision>
  <dcterms:created xsi:type="dcterms:W3CDTF">2014-07-10T15:38:04Z</dcterms:created>
  <dcterms:modified xsi:type="dcterms:W3CDTF">2014-07-17T19:14:22Z</dcterms:modified>
</cp:coreProperties>
</file>