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7" r:id="rId3"/>
    <p:sldId id="259" r:id="rId4"/>
    <p:sldId id="261" r:id="rId5"/>
    <p:sldId id="262" r:id="rId6"/>
    <p:sldId id="266" r:id="rId7"/>
    <p:sldId id="263" r:id="rId8"/>
    <p:sldId id="267" r:id="rId9"/>
    <p:sldId id="269" r:id="rId10"/>
    <p:sldId id="271" r:id="rId11"/>
    <p:sldId id="273" r:id="rId12"/>
    <p:sldId id="274" r:id="rId13"/>
    <p:sldId id="275" r:id="rId14"/>
    <p:sldId id="276" r:id="rId15"/>
    <p:sldId id="277" r:id="rId16"/>
    <p:sldId id="278"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C0BB96-8D90-42A5-8C64-45465C457ECB}" type="datetimeFigureOut">
              <a:rPr lang="en-US" smtClean="0"/>
              <a:t>7/17/2014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BE1F1E-A079-4F0C-AB3F-0D61D292A947}" type="slidenum">
              <a:rPr lang="en-US" smtClean="0"/>
              <a:t>‹#›</a:t>
            </a:fld>
            <a:endParaRPr lang="en-US"/>
          </a:p>
        </p:txBody>
      </p:sp>
    </p:spTree>
    <p:extLst>
      <p:ext uri="{BB962C8B-B14F-4D97-AF65-F5344CB8AC3E}">
        <p14:creationId xmlns:p14="http://schemas.microsoft.com/office/powerpoint/2010/main" val="119590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91AB12-D1AC-462A-8CD0-39499CBDBE0D}" type="datetimeFigureOut">
              <a:rPr lang="en-US" smtClean="0"/>
              <a:t>7/17/2014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7548CC-53DF-45A4-B5C2-5323172EAF5E}" type="slidenum">
              <a:rPr lang="en-US" smtClean="0"/>
              <a:t>‹#›</a:t>
            </a:fld>
            <a:endParaRPr lang="en-US"/>
          </a:p>
        </p:txBody>
      </p:sp>
    </p:spTree>
    <p:extLst>
      <p:ext uri="{BB962C8B-B14F-4D97-AF65-F5344CB8AC3E}">
        <p14:creationId xmlns:p14="http://schemas.microsoft.com/office/powerpoint/2010/main" val="406972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67125E-E38A-4325-8611-383A06F62CAC}" type="slidenum">
              <a:rPr lang="en-US" altLang="en-US" smtClean="0">
                <a:ea typeface="ＭＳ Ｐゴシック" pitchFamily="34" charset="-128"/>
              </a:rPr>
              <a:pPr/>
              <a:t>1</a:t>
            </a:fld>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In this section, we will discuss breast cancer and cervical cancer screening. Have your annual mammogram beginning at the age of 50 and follow your doctor’s recommendation for pap smears to detect </a:t>
            </a:r>
            <a:r>
              <a:rPr lang="en-US" altLang="en-US" smtClean="0"/>
              <a:t>cervical cancer. </a:t>
            </a:r>
          </a:p>
          <a:p>
            <a:endParaRPr lang="en-US" alt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3BA76-5A3B-44AC-B0AC-4A1765227FF1}" type="slidenum">
              <a:rPr lang="en-US" altLang="en-US" smtClean="0">
                <a:ea typeface="ＭＳ Ｐゴシック" pitchFamily="34" charset="-128"/>
              </a:rPr>
              <a:pPr/>
              <a:t>10</a:t>
            </a:fld>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Breast Health</a:t>
            </a:r>
          </a:p>
          <a:p>
            <a:r>
              <a:rPr lang="en-US" altLang="en-US" smtClean="0"/>
              <a:t>Breast cancer affects 1 in 8 women during their lives, and many of us know someone — a mother, sister, friend — who has had it.</a:t>
            </a:r>
          </a:p>
          <a:p>
            <a:endParaRPr lang="en-US" altLang="en-US" smtClean="0"/>
          </a:p>
          <a:p>
            <a:r>
              <a:rPr lang="en-US" altLang="en-US" smtClean="0"/>
              <a:t>Breast self-awareness, clinical breast exams (performed by a health care provider) and mammograms are three ways for women to find breast changes early that may be breast cancer.</a:t>
            </a:r>
          </a:p>
          <a:p>
            <a:endParaRPr lang="en-US" altLang="en-US" smtClean="0"/>
          </a:p>
          <a:p>
            <a:r>
              <a:rPr lang="en-US" altLang="en-US" smtClean="0"/>
              <a:t>A woman’s risk of developing breast cancer increases with age. Over half of all women diagnosed with breast cancer are over age 50.  Just being a woman and getting older are the two biggest risk factors for developing breast cancer. Other breast cancer risk factors include:</a:t>
            </a:r>
          </a:p>
          <a:p>
            <a:r>
              <a:rPr lang="en-US" altLang="en-US" smtClean="0"/>
              <a:t>• A first degree relative (mother, father, sister, brother or child) with breast cancer</a:t>
            </a:r>
          </a:p>
          <a:p>
            <a:r>
              <a:rPr lang="en-US" altLang="en-US" smtClean="0"/>
              <a:t>• Personal history of breast cancer</a:t>
            </a:r>
          </a:p>
          <a:p>
            <a:r>
              <a:rPr lang="en-US" altLang="en-US" smtClean="0"/>
              <a:t>• Having no children or giving birth after age 30</a:t>
            </a:r>
          </a:p>
          <a:p>
            <a:r>
              <a:rPr lang="en-US" altLang="en-US" smtClean="0"/>
              <a:t>• Not breast-feeding</a:t>
            </a:r>
          </a:p>
          <a:p>
            <a:endParaRPr lang="en-US" altLang="en-US" smtClean="0"/>
          </a:p>
          <a:p>
            <a:r>
              <a:rPr lang="en-US" altLang="en-US" smtClean="0"/>
              <a:t>Late menopause (greater than 55 years of age), being overweight, eating a high fat diet, drinking alcohol and using tobacco increase a person’s risk of developing breast cancer. </a:t>
            </a:r>
          </a:p>
          <a:p>
            <a:endParaRPr lang="en-US" altLang="en-US" smtClean="0"/>
          </a:p>
          <a:p>
            <a:r>
              <a:rPr lang="en-US" altLang="en-US" smtClean="0"/>
              <a:t>Both men and women can get breast cancer, though breast cancer in men is very rare.</a:t>
            </a:r>
          </a:p>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50683998-9F2F-4CFF-9A6E-7F1971A88A88}" type="slidenum">
              <a:rPr lang="en-US" altLang="en-US" sz="1200">
                <a:solidFill>
                  <a:prstClr val="black"/>
                </a:solidFill>
              </a:rPr>
              <a:pPr eaLnBrk="1" hangingPunct="1"/>
              <a:t>11</a:t>
            </a:fld>
            <a:endParaRPr lang="en-US"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Breast Self Awareness</a:t>
            </a:r>
          </a:p>
          <a:p>
            <a:r>
              <a:rPr lang="en-US" altLang="en-US" smtClean="0"/>
              <a:t>Self-breast exams help people become comfortable and knowledgeable in the way their breasts normally look and feel. </a:t>
            </a:r>
          </a:p>
          <a:p>
            <a:endParaRPr lang="en-US" altLang="en-US" smtClean="0"/>
          </a:p>
          <a:p>
            <a:r>
              <a:rPr lang="en-US" altLang="en-US" smtClean="0"/>
              <a:t>If a woman does regular breast exams she will become more comfortable and confident with her skills to see or feel changes in her breast tissue early. </a:t>
            </a:r>
          </a:p>
          <a:p>
            <a:endParaRPr lang="en-US" altLang="en-US" smtClean="0"/>
          </a:p>
          <a:p>
            <a:r>
              <a:rPr lang="en-US" altLang="en-US" smtClean="0"/>
              <a:t>Women over age 20 should talk with their health care provider about the benefits and limitations of self-breast exams. </a:t>
            </a:r>
          </a:p>
          <a:p>
            <a:endParaRPr lang="en-US" altLang="en-US" smtClean="0"/>
          </a:p>
          <a:p>
            <a:r>
              <a:rPr lang="en-US" altLang="en-US" smtClean="0"/>
              <a:t>Information on how to perform a Self-Breast Exam can be found on page 21.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ADC34AF-471B-4D4B-AF05-6A6C1F4A3304}" type="slidenum">
              <a:rPr lang="en-US" altLang="en-US" sz="1200">
                <a:solidFill>
                  <a:prstClr val="black"/>
                </a:solidFill>
              </a:rPr>
              <a:pPr eaLnBrk="1" hangingPunct="1"/>
              <a:t>12</a:t>
            </a:fld>
            <a:endParaRPr lang="en-US"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Clinical Breast Exam (CBE)</a:t>
            </a:r>
          </a:p>
          <a:p>
            <a:r>
              <a:rPr lang="en-US" altLang="en-US" smtClean="0"/>
              <a:t>A clinical breast exam is done by a trained health care provider.  The health care provider looks at and feels the breast tissue for any changes or abnormalities. </a:t>
            </a:r>
          </a:p>
          <a:p>
            <a:endParaRPr lang="en-US" altLang="en-US" smtClean="0"/>
          </a:p>
          <a:p>
            <a:r>
              <a:rPr lang="en-US" altLang="en-US" b="1" smtClean="0"/>
              <a:t>When</a:t>
            </a:r>
            <a:r>
              <a:rPr lang="en-US" altLang="en-US" smtClean="0"/>
              <a:t>: Women over 40 should have a CBE every year or two.  Women in their 20s and 30s should have a CBE as part of their periodic health exam every three years.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2D3444A8-4989-489A-94C5-97D4D460A0DF}" type="slidenum">
              <a:rPr lang="en-US" altLang="en-US" sz="1200">
                <a:solidFill>
                  <a:prstClr val="black"/>
                </a:solidFill>
              </a:rPr>
              <a:pPr eaLnBrk="1" hangingPunct="1"/>
              <a:t>13</a:t>
            </a:fld>
            <a:endParaRPr lang="en-US"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mammogram is an x-ray of the breast.  A mammogram is considered the best test for breast cancer screening.  A mammogram can find breast cancer early when it is most treatable, before there are symptoms such as a lump. </a:t>
            </a:r>
          </a:p>
          <a:p>
            <a:endParaRPr lang="en-US" altLang="en-US" smtClean="0"/>
          </a:p>
          <a:p>
            <a:r>
              <a:rPr lang="en-US" altLang="en-US" smtClean="0"/>
              <a:t>Two x-rays are taken of each breast: one is top to bottom, and the other is side to side.  More views may be needed if the person’s breasts are large or if the mammogram is being done to check a suspicious lump. </a:t>
            </a:r>
          </a:p>
          <a:p>
            <a:endParaRPr lang="en-US" altLang="en-US" smtClean="0"/>
          </a:p>
          <a:p>
            <a:r>
              <a:rPr lang="en-US" altLang="en-US" smtClean="0"/>
              <a:t>The mammogram is done by a radiology technician, who is trained and licensed to do mammograms. </a:t>
            </a:r>
          </a:p>
          <a:p>
            <a:endParaRPr lang="en-US" altLang="en-US" smtClean="0"/>
          </a:p>
          <a:p>
            <a:r>
              <a:rPr lang="en-US" altLang="en-US" smtClean="0"/>
              <a:t>Many local hospitals do not require a referral from your primary care provider for a mammogram. Call and schedule your appointment today!</a:t>
            </a:r>
          </a:p>
          <a:p>
            <a:endParaRPr lang="en-US" altLang="en-US" smtClean="0"/>
          </a:p>
          <a:p>
            <a:endParaRPr lang="en-US" altLang="en-US" smtClean="0"/>
          </a:p>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E91DAC06-48F3-47A2-9AB1-BC85AF9DF173}" type="slidenum">
              <a:rPr lang="en-US" altLang="en-US" sz="1200">
                <a:solidFill>
                  <a:prstClr val="black"/>
                </a:solidFill>
              </a:rPr>
              <a:pPr eaLnBrk="1" hangingPunct="1"/>
              <a:t>14</a:t>
            </a:fld>
            <a:endParaRPr lang="en-US" alt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When</a:t>
            </a:r>
            <a:r>
              <a:rPr lang="en-US" altLang="en-US" smtClean="0"/>
              <a:t>: The American Cancer Society recommends women have a mammogram every year beginning at age 40. </a:t>
            </a:r>
          </a:p>
          <a:p>
            <a:endParaRPr lang="en-US" altLang="en-US" smtClean="0"/>
          </a:p>
          <a:p>
            <a:r>
              <a:rPr lang="en-US" altLang="en-US" smtClean="0"/>
              <a:t>If a woman’s mother, father, brother, sister or grandmother was diagnosed with breast cancer, the woman may need to begin having screening exams earlier. </a:t>
            </a:r>
          </a:p>
          <a:p>
            <a:endParaRPr lang="en-US" altLang="en-US" smtClean="0"/>
          </a:p>
          <a:p>
            <a:r>
              <a:rPr lang="en-US" altLang="en-US" smtClean="0"/>
              <a:t>These exams should begin 10 years before the age the relative was diagnosed.  For example:</a:t>
            </a:r>
          </a:p>
          <a:p>
            <a:r>
              <a:rPr lang="en-US" altLang="en-US" smtClean="0"/>
              <a:t>• If the woman’s mother was diagnosed with breast cancer at age 40, the woman may need to begin screening at age 30.  </a:t>
            </a:r>
          </a:p>
          <a:p>
            <a:r>
              <a:rPr lang="en-US" altLang="en-US" smtClean="0"/>
              <a:t>• If the family member was diagnosed at age 60, the woman still needs to begin having a screening mammogram at age 40.</a:t>
            </a:r>
          </a:p>
          <a:p>
            <a:endParaRPr lang="en-US" altLang="en-US" smtClean="0"/>
          </a:p>
          <a:p>
            <a:r>
              <a:rPr lang="en-US" altLang="en-US" smtClean="0"/>
              <a:t>Common Questions about Mammograms can be found on page 24.</a:t>
            </a:r>
          </a:p>
          <a:p>
            <a:endParaRPr lang="en-US" altLang="en-US" smtClean="0"/>
          </a:p>
          <a:p>
            <a:r>
              <a:rPr lang="en-US" altLang="en-US" smtClean="0"/>
              <a:t>Questions to Ask your Doctor about Breast Cancer Screening can be found on page 25.</a:t>
            </a:r>
          </a:p>
          <a:p>
            <a:endParaRPr lang="en-US" altLang="en-US" smtClean="0"/>
          </a:p>
          <a:p>
            <a:r>
              <a:rPr lang="en-US" altLang="en-US" smtClean="0"/>
              <a:t>Information about mammograms and insurance is available on page 26. </a:t>
            </a:r>
          </a:p>
          <a:p>
            <a:endParaRPr lang="en-US" altLang="en-US" smtClean="0"/>
          </a:p>
          <a:p>
            <a:r>
              <a:rPr lang="en-US" altLang="en-US" smtClean="0"/>
              <a:t>Information about breast cancer screening for those who don’t have insurance is available on page 27.</a:t>
            </a:r>
          </a:p>
          <a:p>
            <a:endParaRPr lang="en-US" altLang="en-US" smtClean="0"/>
          </a:p>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7B37C5FD-C4D4-4700-8A03-5E52297988D2}" type="slidenum">
              <a:rPr lang="en-US" altLang="en-US" sz="1200">
                <a:solidFill>
                  <a:prstClr val="black"/>
                </a:solidFill>
              </a:rPr>
              <a:pPr eaLnBrk="1" hangingPunct="1"/>
              <a:t>15</a:t>
            </a:fld>
            <a:endParaRPr lang="en-US" alt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In</a:t>
            </a:r>
            <a:r>
              <a:rPr lang="en-US" altLang="en-US" baseline="0" dirty="0" smtClean="0"/>
              <a:t> this session w</a:t>
            </a:r>
            <a:r>
              <a:rPr lang="en-US" altLang="en-US" dirty="0" smtClean="0"/>
              <a:t>e have talked about the importance of Early Detection with</a:t>
            </a:r>
            <a:r>
              <a:rPr lang="en-US" altLang="en-US" baseline="0" dirty="0" smtClean="0"/>
              <a:t> cancer, including having regular screening exams as recommended by your doctor. </a:t>
            </a:r>
            <a:endParaRPr lang="en-US" alt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4887B6-6275-49C2-87E2-3586B2ECB985}" type="slidenum">
              <a:rPr lang="en-US" altLang="en-US" smtClean="0">
                <a:ea typeface="ＭＳ Ｐゴシック" pitchFamily="34" charset="-128"/>
              </a:rPr>
              <a:pPr/>
              <a:t>16</a:t>
            </a:fld>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02FD84-E0D1-482D-90F5-843880416EE7}" type="slidenum">
              <a:rPr lang="en-US" altLang="en-US" smtClean="0">
                <a:ea typeface="ＭＳ Ｐゴシック" pitchFamily="34" charset="-128"/>
              </a:rPr>
              <a:pPr/>
              <a:t>2</a:t>
            </a:fld>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GOALS                                         </a:t>
            </a:r>
          </a:p>
          <a:p>
            <a:r>
              <a:rPr lang="en-US" altLang="en-US" dirty="0" smtClean="0"/>
              <a:t>Participants will be able to understand the importance of early cancer detection. Recommended screening exams to prevent cancer or decrease cancer risk are also discussed.</a:t>
            </a:r>
          </a:p>
          <a:p>
            <a:endParaRPr lang="en-US" altLang="en-US" dirty="0" smtClean="0"/>
          </a:p>
          <a:p>
            <a:r>
              <a:rPr lang="en-US" altLang="en-US" dirty="0" smtClean="0"/>
              <a:t>OBJECTIVES                                   </a:t>
            </a:r>
          </a:p>
          <a:p>
            <a:r>
              <a:rPr lang="en-US" altLang="en-US" dirty="0" smtClean="0"/>
              <a:t>At the end of this section, each participant will be able to:</a:t>
            </a:r>
          </a:p>
          <a:p>
            <a:r>
              <a:rPr lang="en-US" altLang="en-US" dirty="0" smtClean="0"/>
              <a:t>EXPLAIN the importance of early detection for cancer treatment</a:t>
            </a:r>
          </a:p>
          <a:p>
            <a:r>
              <a:rPr lang="en-US" altLang="en-US" dirty="0" smtClean="0"/>
              <a:t>DISCUSS the benefits of cancer screening</a:t>
            </a:r>
          </a:p>
          <a:p>
            <a:r>
              <a:rPr lang="en-US" altLang="en-US" dirty="0" smtClean="0"/>
              <a:t>IDENTIFY screening methods available for specific cancers</a:t>
            </a:r>
          </a:p>
          <a:p>
            <a:r>
              <a:rPr lang="en-US" altLang="en-US" dirty="0" smtClean="0"/>
              <a:t>KNOW recommended screening guidelines</a:t>
            </a:r>
          </a:p>
          <a:p>
            <a:r>
              <a:rPr lang="en-US" altLang="en-US" dirty="0" smtClean="0"/>
              <a:t>ANSWER common questions about cancer screening exams and procedures </a:t>
            </a:r>
          </a:p>
          <a:p>
            <a:r>
              <a:rPr lang="en-US" altLang="en-US" dirty="0" smtClean="0"/>
              <a:t>KNOW questions to ask your doctor about cancer screening</a:t>
            </a:r>
          </a:p>
          <a:p>
            <a:endParaRPr lang="en-US" altLang="en-US" dirty="0" smtClean="0"/>
          </a:p>
          <a:p>
            <a:endParaRPr lang="en-US" alt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37D3C7-07D9-4E61-863D-8C2FA92840B5}" type="slidenum">
              <a:rPr lang="en-US" altLang="en-US" smtClean="0">
                <a:ea typeface="ＭＳ Ｐゴシック" pitchFamily="34" charset="-128"/>
              </a:rPr>
              <a:pPr/>
              <a:t>3</a:t>
            </a:fld>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Early detection means finding cancer in its early stage, before it has time to spread beyond the organ where it first started to grow. </a:t>
            </a:r>
          </a:p>
          <a:p>
            <a:r>
              <a:rPr lang="en-US" altLang="en-US" dirty="0" smtClean="0"/>
              <a:t>Survival rates improve when cancer is found and treated early. </a:t>
            </a:r>
          </a:p>
          <a:p>
            <a:endParaRPr lang="en-US" dirty="0"/>
          </a:p>
        </p:txBody>
      </p:sp>
      <p:sp>
        <p:nvSpPr>
          <p:cNvPr id="4" name="Slide Number Placeholder 3"/>
          <p:cNvSpPr>
            <a:spLocks noGrp="1"/>
          </p:cNvSpPr>
          <p:nvPr>
            <p:ph type="sldNum" sz="quarter" idx="10"/>
          </p:nvPr>
        </p:nvSpPr>
        <p:spPr/>
        <p:txBody>
          <a:bodyPr/>
          <a:lstStyle/>
          <a:p>
            <a:fld id="{ED7548CC-53DF-45A4-B5C2-5323172EAF5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Why is early detection important?</a:t>
            </a:r>
          </a:p>
          <a:p>
            <a:pPr eaLnBrk="1" hangingPunct="1">
              <a:spcBef>
                <a:spcPct val="0"/>
              </a:spcBef>
            </a:pPr>
            <a:r>
              <a:rPr lang="en-US" altLang="en-US" smtClean="0"/>
              <a:t>The goal of early detection is to find and remove or destroy cancer before it grows and spreads. This means finding the cancer before people start to have pain or other symptoms.  If found early, cancer can be treated more effectively. The person can also have a better outcome.</a:t>
            </a: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7E4D7D-4D27-4A06-8F8B-42C211F1C1A9}" type="slidenum">
              <a:rPr lang="en-US" altLang="en-US" smtClean="0">
                <a:ea typeface="ＭＳ Ｐゴシック" pitchFamily="34" charset="-128"/>
              </a:rPr>
              <a:pPr/>
              <a:t>5</a:t>
            </a:fld>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What are the basics of early detection?</a:t>
            </a:r>
          </a:p>
          <a:p>
            <a:pPr eaLnBrk="1" hangingPunct="1">
              <a:spcBef>
                <a:spcPct val="0"/>
              </a:spcBef>
            </a:pPr>
            <a:r>
              <a:rPr lang="en-US" altLang="en-US" dirty="0" smtClean="0"/>
              <a:t>• Do monthly self-exams.</a:t>
            </a:r>
          </a:p>
          <a:p>
            <a:pPr eaLnBrk="1" hangingPunct="1">
              <a:spcBef>
                <a:spcPct val="0"/>
              </a:spcBef>
            </a:pPr>
            <a:r>
              <a:rPr lang="en-US" altLang="en-US" dirty="0" smtClean="0"/>
              <a:t>• Have recommended screening exams.</a:t>
            </a:r>
          </a:p>
          <a:p>
            <a:pPr eaLnBrk="1" hangingPunct="1">
              <a:spcBef>
                <a:spcPct val="0"/>
              </a:spcBef>
            </a:pPr>
            <a:r>
              <a:rPr lang="en-US" altLang="en-US" dirty="0" smtClean="0"/>
              <a:t>• Recognize warning signs and see your health care provider.</a:t>
            </a:r>
          </a:p>
          <a:p>
            <a:pPr eaLnBrk="1" hangingPunct="1">
              <a:spcBef>
                <a:spcPct val="0"/>
              </a:spcBef>
            </a:pPr>
            <a:endParaRPr lang="en-US" altLang="en-US" dirty="0" smtClean="0"/>
          </a:p>
          <a:p>
            <a:pPr eaLnBrk="1" hangingPunct="1">
              <a:spcBef>
                <a:spcPct val="0"/>
              </a:spcBef>
            </a:pPr>
            <a:r>
              <a:rPr lang="en-US" altLang="en-US" dirty="0" smtClean="0"/>
              <a:t>Currently, not every cancer can be detected at its earliest stage by a screening exam.  However, several screening exams and procedures have been developed for some of the most common cancers.  </a:t>
            </a:r>
          </a:p>
          <a:p>
            <a:pPr eaLnBrk="1" hangingPunct="1">
              <a:spcBef>
                <a:spcPct val="0"/>
              </a:spcBef>
            </a:pPr>
            <a:endParaRPr lang="en-US" altLang="en-US" dirty="0" smtClean="0"/>
          </a:p>
          <a:p>
            <a:pPr eaLnBrk="1" hangingPunct="1">
              <a:spcBef>
                <a:spcPct val="0"/>
              </a:spcBef>
            </a:pPr>
            <a:r>
              <a:rPr lang="en-US" altLang="en-US" dirty="0" smtClean="0"/>
              <a:t>When screening exams are done as recommended, cancer can often be found early before pain or symptoms occur. Recommendations for screening exams are based upon a person’s age, risk factors and family history.</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7548CC-53DF-45A4-B5C2-5323172EAF5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Benefits of having a screening exam</a:t>
            </a:r>
          </a:p>
          <a:p>
            <a:pPr eaLnBrk="1" hangingPunct="1">
              <a:spcBef>
                <a:spcPct val="0"/>
              </a:spcBef>
            </a:pPr>
            <a:r>
              <a:rPr lang="en-US" altLang="en-US" dirty="0" smtClean="0"/>
              <a:t>• You are actively taking care of your health.</a:t>
            </a:r>
          </a:p>
          <a:p>
            <a:pPr eaLnBrk="1" hangingPunct="1">
              <a:spcBef>
                <a:spcPct val="0"/>
              </a:spcBef>
            </a:pPr>
            <a:r>
              <a:rPr lang="en-US" altLang="en-US" dirty="0" smtClean="0"/>
              <a:t>• You may feel a sense of relief.</a:t>
            </a:r>
          </a:p>
          <a:p>
            <a:pPr eaLnBrk="1" hangingPunct="1">
              <a:spcBef>
                <a:spcPct val="0"/>
              </a:spcBef>
            </a:pPr>
            <a:r>
              <a:rPr lang="en-US" altLang="en-US" dirty="0" smtClean="0"/>
              <a:t>• You are a positive example for your family and friends</a:t>
            </a:r>
          </a:p>
          <a:p>
            <a:pPr eaLnBrk="1" hangingPunct="1">
              <a:spcBef>
                <a:spcPct val="0"/>
              </a:spcBef>
            </a:pPr>
            <a:endParaRPr lang="en-US" altLang="en-US" dirty="0" smtClean="0"/>
          </a:p>
          <a:p>
            <a:pPr eaLnBrk="1" hangingPunct="1">
              <a:spcBef>
                <a:spcPct val="0"/>
              </a:spcBef>
            </a:pPr>
            <a:r>
              <a:rPr lang="en-US" altLang="en-US" dirty="0" smtClean="0"/>
              <a:t>Many screening exams are covered by insurance. If you do not have insurance, local programs and resources may be available. Low-cost and no-cost screenings may also be available. </a:t>
            </a:r>
            <a:r>
              <a:rPr lang="en-US" altLang="en-US" sz="1200" b="1" dirty="0" smtClean="0">
                <a:effectLst/>
                <a:latin typeface="Arial"/>
                <a:cs typeface="Times New Roman"/>
              </a:rPr>
              <a:t>W</a:t>
            </a:r>
            <a:r>
              <a:rPr lang="en-US" sz="1200" b="1" dirty="0" smtClean="0">
                <a:effectLst/>
                <a:latin typeface="Arial"/>
                <a:ea typeface="Calibri"/>
                <a:cs typeface="Times New Roman"/>
              </a:rPr>
              <a:t>e know the larger the malignant tumor the more likely it is spread. That’s why we want to do breast</a:t>
            </a:r>
            <a:r>
              <a:rPr lang="en-US" sz="1200" b="1" baseline="0" dirty="0" smtClean="0">
                <a:effectLst/>
                <a:latin typeface="Arial"/>
                <a:ea typeface="Calibri"/>
                <a:cs typeface="Times New Roman"/>
              </a:rPr>
              <a:t> self exams</a:t>
            </a:r>
            <a:r>
              <a:rPr lang="en-US" sz="1200" b="1" dirty="0" smtClean="0">
                <a:effectLst/>
                <a:latin typeface="Arial"/>
                <a:ea typeface="Calibri"/>
                <a:cs typeface="Times New Roman"/>
              </a:rPr>
              <a:t>, mammograms, colorectal screenings, and have the men in our life have prostate exams (discuss with doctor).</a:t>
            </a:r>
            <a:endParaRPr lang="en-US" altLang="en-US" dirty="0" smtClean="0"/>
          </a:p>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536CAB-F303-4D98-957A-16D3ABE74B7A}" type="slidenum">
              <a:rPr lang="en-US" altLang="en-US" smtClean="0">
                <a:ea typeface="ＭＳ Ｐゴシック" pitchFamily="34" charset="-128"/>
              </a:rPr>
              <a:pPr/>
              <a:t>7</a:t>
            </a:fld>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In this session, we will colorectal cancer screening. More information is available about Skin Cancer Screening at the ruralcancernetwork.org website.</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C576F-37E5-483F-97CB-04AA4750AA99}" type="slidenum">
              <a:rPr lang="en-US" altLang="en-US" smtClean="0">
                <a:ea typeface="ＭＳ Ｐゴシック" pitchFamily="34" charset="-128"/>
              </a:rPr>
              <a:pPr/>
              <a:t>8</a:t>
            </a:fld>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words ‘colorectal cancer’ mean cancer of the colon or cancer of the rectum. The colon, also called the large intestine, removes water and nutrients from partially digested food. The rectum is the lowest end of the colon.  The colon and rectum act as the body’s trash compactor.</a:t>
            </a:r>
          </a:p>
          <a:p>
            <a:endParaRPr lang="en-US" altLang="en-US" smtClean="0"/>
          </a:p>
          <a:p>
            <a:r>
              <a:rPr lang="en-US" altLang="en-US" smtClean="0"/>
              <a:t>There are NO early warning signs for colorectal cancer. However, late signs in the cancer’s development may include a change in bowel habits, change in shape of stool, blood in the stool or a constant feeling like you have to go to the bathroom.</a:t>
            </a:r>
          </a:p>
          <a:p>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E10028-C703-445A-8D02-D7F09A042B4C}" type="slidenum">
              <a:rPr lang="en-US" altLang="en-US" smtClean="0">
                <a:ea typeface="ＭＳ Ｐゴシック" pitchFamily="34" charset="-128"/>
              </a:rPr>
              <a:pPr/>
              <a:t>9</a:t>
            </a:fld>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31C7B-7DD9-4EDF-9E3E-5A578967838B}"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1C7B-7DD9-4EDF-9E3E-5A578967838B}"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1C7B-7DD9-4EDF-9E3E-5A578967838B}"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B02989-70F2-4B69-8B20-2C25C4CCBD19}" type="datetime1">
              <a:rPr lang="en-US" altLang="en-US"/>
              <a:pPr/>
              <a:t>7/17/2014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72C7843-B669-47D1-9BFD-DF54466069D4}" type="slidenum">
              <a:rPr lang="en-US" altLang="en-US"/>
              <a:pPr/>
              <a:t>‹#›</a:t>
            </a:fld>
            <a:endParaRPr lang="en-US" altLang="en-US"/>
          </a:p>
        </p:txBody>
      </p:sp>
    </p:spTree>
    <p:extLst>
      <p:ext uri="{BB962C8B-B14F-4D97-AF65-F5344CB8AC3E}">
        <p14:creationId xmlns:p14="http://schemas.microsoft.com/office/powerpoint/2010/main" val="27079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6A14FC-2439-48B9-A351-0D6CF5A687A1}" type="datetime1">
              <a:rPr lang="en-US" altLang="en-US"/>
              <a:pPr/>
              <a:t>7/17/2014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B697710-C626-4A48-A658-660916F6FE2E}" type="slidenum">
              <a:rPr lang="en-US" altLang="en-US"/>
              <a:pPr/>
              <a:t>‹#›</a:t>
            </a:fld>
            <a:endParaRPr lang="en-US" altLang="en-US"/>
          </a:p>
        </p:txBody>
      </p:sp>
    </p:spTree>
    <p:extLst>
      <p:ext uri="{BB962C8B-B14F-4D97-AF65-F5344CB8AC3E}">
        <p14:creationId xmlns:p14="http://schemas.microsoft.com/office/powerpoint/2010/main" val="1539528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5C53A6F-8488-40A7-B4A3-5B1BC92937C4}" type="datetime1">
              <a:rPr lang="en-US" altLang="en-US"/>
              <a:pPr/>
              <a:t>7/17/2014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5E80F46-4547-415D-8C50-073C401911AA}" type="slidenum">
              <a:rPr lang="en-US" altLang="en-US"/>
              <a:pPr/>
              <a:t>‹#›</a:t>
            </a:fld>
            <a:endParaRPr lang="en-US" altLang="en-US"/>
          </a:p>
        </p:txBody>
      </p:sp>
    </p:spTree>
    <p:extLst>
      <p:ext uri="{BB962C8B-B14F-4D97-AF65-F5344CB8AC3E}">
        <p14:creationId xmlns:p14="http://schemas.microsoft.com/office/powerpoint/2010/main" val="194346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FE3BC8E-4ADE-4E13-A130-2DE3A248CD8A}" type="datetime1">
              <a:rPr lang="en-US" altLang="en-US"/>
              <a:pPr/>
              <a:t>7/17/2014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E50CCA8-225C-4412-B5F9-68090865DEBF}" type="slidenum">
              <a:rPr lang="en-US" altLang="en-US"/>
              <a:pPr/>
              <a:t>‹#›</a:t>
            </a:fld>
            <a:endParaRPr lang="en-US" altLang="en-US"/>
          </a:p>
        </p:txBody>
      </p:sp>
    </p:spTree>
    <p:extLst>
      <p:ext uri="{BB962C8B-B14F-4D97-AF65-F5344CB8AC3E}">
        <p14:creationId xmlns:p14="http://schemas.microsoft.com/office/powerpoint/2010/main" val="3566460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F9EB657-86B0-4EE2-81D9-0842FAF3597C}" type="datetime1">
              <a:rPr lang="en-US" altLang="en-US"/>
              <a:pPr/>
              <a:t>7/17/2014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513056D-F6C5-41F5-A104-19917E4941B9}" type="slidenum">
              <a:rPr lang="en-US" altLang="en-US"/>
              <a:pPr/>
              <a:t>‹#›</a:t>
            </a:fld>
            <a:endParaRPr lang="en-US" altLang="en-US"/>
          </a:p>
        </p:txBody>
      </p:sp>
    </p:spTree>
    <p:extLst>
      <p:ext uri="{BB962C8B-B14F-4D97-AF65-F5344CB8AC3E}">
        <p14:creationId xmlns:p14="http://schemas.microsoft.com/office/powerpoint/2010/main" val="984768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8EEF430-91FB-45AF-845B-81C39DB1B775}" type="datetime1">
              <a:rPr lang="en-US" altLang="en-US"/>
              <a:pPr/>
              <a:t>7/17/2014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982642E-AF05-48AB-BD70-E1E8768F92BA}" type="slidenum">
              <a:rPr lang="en-US" altLang="en-US"/>
              <a:pPr/>
              <a:t>‹#›</a:t>
            </a:fld>
            <a:endParaRPr lang="en-US" altLang="en-US"/>
          </a:p>
        </p:txBody>
      </p:sp>
    </p:spTree>
    <p:extLst>
      <p:ext uri="{BB962C8B-B14F-4D97-AF65-F5344CB8AC3E}">
        <p14:creationId xmlns:p14="http://schemas.microsoft.com/office/powerpoint/2010/main" val="356546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41AA88-8C41-41AD-945C-F0A2C3D01CC3}" type="datetime1">
              <a:rPr lang="en-US" altLang="en-US"/>
              <a:pPr/>
              <a:t>7/17/2014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446A0F5-9A85-4F91-AA0B-4993C757481A}" type="slidenum">
              <a:rPr lang="en-US" altLang="en-US"/>
              <a:pPr/>
              <a:t>‹#›</a:t>
            </a:fld>
            <a:endParaRPr lang="en-US" altLang="en-US"/>
          </a:p>
        </p:txBody>
      </p:sp>
    </p:spTree>
    <p:extLst>
      <p:ext uri="{BB962C8B-B14F-4D97-AF65-F5344CB8AC3E}">
        <p14:creationId xmlns:p14="http://schemas.microsoft.com/office/powerpoint/2010/main" val="72081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AB799A3-E522-4658-8771-E0A03C1807F7}" type="datetime1">
              <a:rPr lang="en-US" altLang="en-US"/>
              <a:pPr/>
              <a:t>7/17/2014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F7F7C1-1CD8-4522-AA67-408550283951}" type="slidenum">
              <a:rPr lang="en-US" altLang="en-US"/>
              <a:pPr/>
              <a:t>‹#›</a:t>
            </a:fld>
            <a:endParaRPr lang="en-US" altLang="en-US"/>
          </a:p>
        </p:txBody>
      </p:sp>
    </p:spTree>
    <p:extLst>
      <p:ext uri="{BB962C8B-B14F-4D97-AF65-F5344CB8AC3E}">
        <p14:creationId xmlns:p14="http://schemas.microsoft.com/office/powerpoint/2010/main" val="15490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1C7B-7DD9-4EDF-9E3E-5A578967838B}"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8889DEB-589F-4659-9B39-ADC99CCFAED0}" type="datetime1">
              <a:rPr lang="en-US" altLang="en-US"/>
              <a:pPr/>
              <a:t>7/17/2014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5E7FF59-D70E-4814-A950-909EF474369C}" type="slidenum">
              <a:rPr lang="en-US" altLang="en-US"/>
              <a:pPr/>
              <a:t>‹#›</a:t>
            </a:fld>
            <a:endParaRPr lang="en-US" altLang="en-US"/>
          </a:p>
        </p:txBody>
      </p:sp>
    </p:spTree>
    <p:extLst>
      <p:ext uri="{BB962C8B-B14F-4D97-AF65-F5344CB8AC3E}">
        <p14:creationId xmlns:p14="http://schemas.microsoft.com/office/powerpoint/2010/main" val="1131041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DDF071-FDC2-415A-AB6B-00D22CF7FA00}" type="datetime1">
              <a:rPr lang="en-US" altLang="en-US"/>
              <a:pPr/>
              <a:t>7/17/2014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2116E21-DA23-4A57-ABEF-36EBE3DFBEFC}" type="slidenum">
              <a:rPr lang="en-US" altLang="en-US"/>
              <a:pPr/>
              <a:t>‹#›</a:t>
            </a:fld>
            <a:endParaRPr lang="en-US" altLang="en-US"/>
          </a:p>
        </p:txBody>
      </p:sp>
    </p:spTree>
    <p:extLst>
      <p:ext uri="{BB962C8B-B14F-4D97-AF65-F5344CB8AC3E}">
        <p14:creationId xmlns:p14="http://schemas.microsoft.com/office/powerpoint/2010/main" val="2199454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3ABBD6-925A-4BEB-95AF-EDCDECEAEFF2}" type="datetime1">
              <a:rPr lang="en-US" altLang="en-US"/>
              <a:pPr/>
              <a:t>7/17/2014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D39C65-6CD8-4AA4-B15C-59549E1D2037}" type="slidenum">
              <a:rPr lang="en-US" altLang="en-US"/>
              <a:pPr/>
              <a:t>‹#›</a:t>
            </a:fld>
            <a:endParaRPr lang="en-US" altLang="en-US"/>
          </a:p>
        </p:txBody>
      </p:sp>
    </p:spTree>
    <p:extLst>
      <p:ext uri="{BB962C8B-B14F-4D97-AF65-F5344CB8AC3E}">
        <p14:creationId xmlns:p14="http://schemas.microsoft.com/office/powerpoint/2010/main" val="29718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31C7B-7DD9-4EDF-9E3E-5A578967838B}"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31C7B-7DD9-4EDF-9E3E-5A578967838B}"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31C7B-7DD9-4EDF-9E3E-5A578967838B}"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31C7B-7DD9-4EDF-9E3E-5A578967838B}"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31C7B-7DD9-4EDF-9E3E-5A578967838B}"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31C7B-7DD9-4EDF-9E3E-5A578967838B}"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31C7B-7DD9-4EDF-9E3E-5A578967838B}"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7472F-792A-4797-86D2-172C0453F1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31C7B-7DD9-4EDF-9E3E-5A578967838B}" type="datetimeFigureOut">
              <a:rPr lang="en-US" smtClean="0"/>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7472F-792A-4797-86D2-172C0453F1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78F90945-C6FE-4F21-A812-74B612AC48A9}" type="datetime1">
              <a:rPr lang="en-US" altLang="en-US" smtClean="0">
                <a:ea typeface="ＭＳ Ｐゴシック" charset="-128"/>
              </a:rPr>
              <a:pPr fontAlgn="base">
                <a:spcBef>
                  <a:spcPct val="0"/>
                </a:spcBef>
                <a:spcAft>
                  <a:spcPct val="0"/>
                </a:spcAft>
              </a:pPr>
              <a:t>7/17/2014</a:t>
            </a:fld>
            <a:endParaRPr lang="en-US" alt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503779B7-C2C3-41CA-B2A7-BC1E7C5A6345}" type="slidenum">
              <a:rPr lang="en-US" altLang="en-US" smtClean="0">
                <a:ea typeface="ＭＳ Ｐゴシック" charset="-128"/>
              </a:rPr>
              <a:pPr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05522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05000"/>
            <a:ext cx="7772400" cy="1470025"/>
          </a:xfrm>
        </p:spPr>
        <p:txBody>
          <a:bodyPr>
            <a:normAutofit fontScale="90000"/>
          </a:bodyPr>
          <a:lstStyle/>
          <a:p>
            <a:pPr eaLnBrk="1" hangingPunct="1"/>
            <a:r>
              <a:rPr lang="en-US" altLang="en-US" sz="5400" b="1" smtClean="0">
                <a:ea typeface="ＭＳ Ｐゴシック" pitchFamily="34" charset="-128"/>
              </a:rPr>
              <a:t>Cancer Screening &amp; Detection</a:t>
            </a:r>
          </a:p>
        </p:txBody>
      </p:sp>
      <p:sp>
        <p:nvSpPr>
          <p:cNvPr id="3" name="Subtitle 2"/>
          <p:cNvSpPr>
            <a:spLocks noGrp="1"/>
          </p:cNvSpPr>
          <p:nvPr>
            <p:ph type="subTitle" idx="1"/>
          </p:nvPr>
        </p:nvSpPr>
        <p:spPr>
          <a:xfrm>
            <a:off x="1371600" y="4800600"/>
            <a:ext cx="6400800" cy="1066800"/>
          </a:xfrm>
        </p:spPr>
        <p:txBody>
          <a:bodyPr rtlCol="0">
            <a:normAutofit/>
          </a:bodyPr>
          <a:lstStyle/>
          <a:p>
            <a:pPr eaLnBrk="1" fontAlgn="auto" hangingPunct="1">
              <a:spcAft>
                <a:spcPts val="0"/>
              </a:spcAft>
              <a:buFont typeface="Arial" pitchFamily="34" charset="0"/>
              <a:buNone/>
              <a:defRPr/>
            </a:pPr>
            <a:endParaRPr lang="en-US" dirty="0" smtClean="0">
              <a:ea typeface="+mn-ea"/>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3810000" y="3810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b="1" dirty="0" smtClean="0">
                <a:ea typeface="+mj-ea"/>
                <a:cs typeface="+mj-cs"/>
              </a:rPr>
              <a:t>Women’s Health</a:t>
            </a:r>
          </a:p>
        </p:txBody>
      </p:sp>
      <p:sp>
        <p:nvSpPr>
          <p:cNvPr id="23556" name="Content Placeholder 2"/>
          <p:cNvSpPr>
            <a:spLocks noGrp="1"/>
          </p:cNvSpPr>
          <p:nvPr>
            <p:ph idx="1"/>
          </p:nvPr>
        </p:nvSpPr>
        <p:spPr>
          <a:xfrm>
            <a:off x="457200" y="1219200"/>
            <a:ext cx="8229600" cy="4525963"/>
          </a:xfrm>
        </p:spPr>
        <p:txBody>
          <a:bodyPr/>
          <a:lstStyle/>
          <a:p>
            <a:pPr eaLnBrk="1" hangingPunct="1"/>
            <a:r>
              <a:rPr lang="en-US" altLang="en-US" b="1" smtClean="0">
                <a:ea typeface="ＭＳ Ｐゴシック" pitchFamily="34" charset="-128"/>
              </a:rPr>
              <a:t>Breast Cancer Screening</a:t>
            </a:r>
          </a:p>
          <a:p>
            <a:pPr lvl="1" eaLnBrk="1" hangingPunct="1"/>
            <a:r>
              <a:rPr lang="en-US" altLang="en-US" smtClean="0">
                <a:ea typeface="ＭＳ Ｐゴシック" pitchFamily="34" charset="-128"/>
              </a:rPr>
              <a:t>Breast cancer is cancer that forms in the breast.</a:t>
            </a:r>
          </a:p>
          <a:p>
            <a:pPr eaLnBrk="1" hangingPunct="1"/>
            <a:r>
              <a:rPr lang="en-US" altLang="en-US" b="1" smtClean="0">
                <a:ea typeface="ＭＳ Ｐゴシック" pitchFamily="34" charset="-128"/>
              </a:rPr>
              <a:t>Cervical Cancer Screening</a:t>
            </a:r>
          </a:p>
          <a:p>
            <a:pPr lvl="1" eaLnBrk="1" hangingPunct="1"/>
            <a:r>
              <a:rPr lang="en-US" altLang="en-US" smtClean="0">
                <a:ea typeface="ＭＳ Ｐゴシック" pitchFamily="34" charset="-128"/>
              </a:rPr>
              <a:t>Cervical cancer is cancer that forms in the cervix. The cervix is a reproductive organ that connects the uterus and vagina.</a:t>
            </a:r>
          </a:p>
        </p:txBody>
      </p:sp>
      <p:pic>
        <p:nvPicPr>
          <p:cNvPr id="23557" name="Picture 4"/>
          <p:cNvPicPr>
            <a:picLocks noChangeAspect="1" noChangeArrowheads="1"/>
          </p:cNvPicPr>
          <p:nvPr/>
        </p:nvPicPr>
        <p:blipFill>
          <a:blip r:embed="rId4" cstate="print"/>
          <a:srcRect/>
          <a:stretch>
            <a:fillRect/>
          </a:stretch>
        </p:blipFill>
        <p:spPr bwMode="auto">
          <a:xfrm>
            <a:off x="2819400" y="4495800"/>
            <a:ext cx="3124200" cy="2078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182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p:txBody>
          <a:bodyPr/>
          <a:lstStyle/>
          <a:p>
            <a:pPr eaLnBrk="1" hangingPunct="1"/>
            <a:r>
              <a:rPr lang="en-US" altLang="en-US" b="1" smtClean="0">
                <a:ea typeface="ＭＳ Ｐゴシック" charset="-128"/>
              </a:rPr>
              <a:t>Breast Health</a:t>
            </a:r>
          </a:p>
        </p:txBody>
      </p:sp>
      <p:sp>
        <p:nvSpPr>
          <p:cNvPr id="60420" name="Content Placeholder 2"/>
          <p:cNvSpPr>
            <a:spLocks noGrp="1"/>
          </p:cNvSpPr>
          <p:nvPr>
            <p:ph idx="1"/>
          </p:nvPr>
        </p:nvSpPr>
        <p:spPr/>
        <p:txBody>
          <a:bodyPr/>
          <a:lstStyle/>
          <a:p>
            <a:pPr marL="0">
              <a:spcBef>
                <a:spcPct val="0"/>
              </a:spcBef>
              <a:spcAft>
                <a:spcPts val="600"/>
              </a:spcAft>
              <a:tabLst>
                <a:tab pos="-685800" algn="l"/>
              </a:tabLst>
            </a:pPr>
            <a:r>
              <a:rPr lang="en-US" altLang="en-US" smtClean="0">
                <a:solidFill>
                  <a:srgbClr val="000000"/>
                </a:solidFill>
                <a:ea typeface="Times" charset="0"/>
              </a:rPr>
              <a:t>Breast cancer affects 1 in 8 women during </a:t>
            </a:r>
          </a:p>
          <a:p>
            <a:pPr marL="0">
              <a:spcBef>
                <a:spcPct val="0"/>
              </a:spcBef>
              <a:spcAft>
                <a:spcPts val="600"/>
              </a:spcAft>
              <a:buFont typeface="Arial" charset="0"/>
              <a:buNone/>
              <a:tabLst>
                <a:tab pos="-685800" algn="l"/>
              </a:tabLst>
            </a:pPr>
            <a:r>
              <a:rPr lang="en-US" altLang="en-US" smtClean="0">
                <a:solidFill>
                  <a:srgbClr val="000000"/>
                </a:solidFill>
                <a:ea typeface="Times" charset="0"/>
              </a:rPr>
              <a:t>		their lives.</a:t>
            </a:r>
          </a:p>
          <a:p>
            <a:pPr marL="0">
              <a:spcBef>
                <a:spcPct val="0"/>
              </a:spcBef>
              <a:spcAft>
                <a:spcPts val="600"/>
              </a:spcAft>
              <a:tabLst>
                <a:tab pos="-685800" algn="l"/>
              </a:tabLst>
            </a:pPr>
            <a:r>
              <a:rPr lang="en-US" altLang="en-US" b="1" smtClean="0">
                <a:solidFill>
                  <a:srgbClr val="000000"/>
                </a:solidFill>
                <a:ea typeface="Times" charset="0"/>
              </a:rPr>
              <a:t>Breast self-awareness, clinical breast exams </a:t>
            </a:r>
            <a:r>
              <a:rPr lang="en-US" altLang="en-US" smtClean="0">
                <a:solidFill>
                  <a:srgbClr val="000000"/>
                </a:solidFill>
                <a:ea typeface="Times" charset="0"/>
              </a:rPr>
              <a:t>(performed by a health care provider), and </a:t>
            </a:r>
            <a:r>
              <a:rPr lang="en-US" altLang="en-US" b="1" smtClean="0">
                <a:solidFill>
                  <a:srgbClr val="000000"/>
                </a:solidFill>
                <a:ea typeface="Times" charset="0"/>
              </a:rPr>
              <a:t>mammograms</a:t>
            </a:r>
            <a:r>
              <a:rPr lang="en-US" altLang="en-US" smtClean="0">
                <a:solidFill>
                  <a:srgbClr val="000000"/>
                </a:solidFill>
                <a:ea typeface="Times" charset="0"/>
              </a:rPr>
              <a:t> are three ways for women to find breast changes early that may be breast cancer</a:t>
            </a:r>
            <a:r>
              <a:rPr lang="en-US" altLang="en-US" smtClean="0">
                <a:solidFill>
                  <a:srgbClr val="000000"/>
                </a:solidFill>
                <a:latin typeface="Arial" charset="0"/>
                <a:ea typeface="Times" charset="0"/>
              </a:rPr>
              <a:t>.</a:t>
            </a:r>
          </a:p>
        </p:txBody>
      </p:sp>
      <p:pic>
        <p:nvPicPr>
          <p:cNvPr id="604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76800"/>
            <a:ext cx="23241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22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182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noGrp="1"/>
          </p:cNvSpPr>
          <p:nvPr>
            <p:ph type="title"/>
          </p:nvPr>
        </p:nvSpPr>
        <p:spPr/>
        <p:txBody>
          <a:bodyPr/>
          <a:lstStyle/>
          <a:p>
            <a:pPr eaLnBrk="1" hangingPunct="1"/>
            <a:r>
              <a:rPr lang="en-US" altLang="en-US" b="1" smtClean="0">
                <a:ea typeface="ＭＳ Ｐゴシック" charset="-128"/>
              </a:rPr>
              <a:t>Breast Self Awareness</a:t>
            </a:r>
          </a:p>
        </p:txBody>
      </p:sp>
      <p:sp>
        <p:nvSpPr>
          <p:cNvPr id="62468" name="Content Placeholder 2"/>
          <p:cNvSpPr>
            <a:spLocks noGrp="1"/>
          </p:cNvSpPr>
          <p:nvPr>
            <p:ph idx="1"/>
          </p:nvPr>
        </p:nvSpPr>
        <p:spPr>
          <a:xfrm>
            <a:off x="457200" y="1371600"/>
            <a:ext cx="8229600" cy="4525963"/>
          </a:xfrm>
        </p:spPr>
        <p:txBody>
          <a:bodyPr/>
          <a:lstStyle/>
          <a:p>
            <a:pPr>
              <a:spcBef>
                <a:spcPct val="0"/>
              </a:spcBef>
              <a:spcAft>
                <a:spcPts val="600"/>
              </a:spcAft>
              <a:tabLst>
                <a:tab pos="-685800" algn="l"/>
              </a:tabLst>
            </a:pPr>
            <a:r>
              <a:rPr lang="en-US" altLang="en-US" smtClean="0">
                <a:solidFill>
                  <a:srgbClr val="000000"/>
                </a:solidFill>
                <a:ea typeface="Times" charset="0"/>
              </a:rPr>
              <a:t>Self-breast exams help people become comfortable and knowledgeable in the way their breasts normally look and feel. </a:t>
            </a:r>
          </a:p>
          <a:p>
            <a:pPr>
              <a:spcBef>
                <a:spcPct val="0"/>
              </a:spcBef>
              <a:spcAft>
                <a:spcPts val="600"/>
              </a:spcAft>
              <a:tabLst>
                <a:tab pos="-685800" algn="l"/>
              </a:tabLst>
            </a:pPr>
            <a:r>
              <a:rPr lang="en-US" altLang="en-US" smtClean="0">
                <a:solidFill>
                  <a:srgbClr val="000000"/>
                </a:solidFill>
                <a:ea typeface="Times" charset="0"/>
              </a:rPr>
              <a:t>If a woman does regular breast exams she will become more comfortable and confident with her skills to see or feel changes in her breast tissue early. </a:t>
            </a:r>
          </a:p>
        </p:txBody>
      </p:sp>
    </p:spTree>
    <p:extLst>
      <p:ext uri="{BB962C8B-B14F-4D97-AF65-F5344CB8AC3E}">
        <p14:creationId xmlns:p14="http://schemas.microsoft.com/office/powerpoint/2010/main" val="4068960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182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pPr eaLnBrk="1" hangingPunct="1"/>
            <a:r>
              <a:rPr lang="en-US" altLang="en-US" b="1" smtClean="0">
                <a:ea typeface="ＭＳ Ｐゴシック" charset="-128"/>
              </a:rPr>
              <a:t>Clinical Breast Exam (CBE)</a:t>
            </a:r>
          </a:p>
        </p:txBody>
      </p:sp>
      <p:sp>
        <p:nvSpPr>
          <p:cNvPr id="64516" name="Content Placeholder 2"/>
          <p:cNvSpPr>
            <a:spLocks noGrp="1"/>
          </p:cNvSpPr>
          <p:nvPr>
            <p:ph idx="1"/>
          </p:nvPr>
        </p:nvSpPr>
        <p:spPr>
          <a:xfrm>
            <a:off x="457200" y="1371600"/>
            <a:ext cx="8229600" cy="4525963"/>
          </a:xfrm>
        </p:spPr>
        <p:txBody>
          <a:bodyPr/>
          <a:lstStyle/>
          <a:p>
            <a:pPr>
              <a:spcBef>
                <a:spcPct val="0"/>
              </a:spcBef>
              <a:spcAft>
                <a:spcPts val="600"/>
              </a:spcAft>
              <a:tabLst>
                <a:tab pos="-685800" algn="l"/>
              </a:tabLst>
            </a:pPr>
            <a:r>
              <a:rPr lang="en-US" altLang="en-US" smtClean="0">
                <a:solidFill>
                  <a:srgbClr val="000000"/>
                </a:solidFill>
                <a:ea typeface="Times" charset="0"/>
              </a:rPr>
              <a:t>A clinical breast exam is done by a trained health care provider.  </a:t>
            </a:r>
          </a:p>
          <a:p>
            <a:pPr>
              <a:spcBef>
                <a:spcPct val="0"/>
              </a:spcBef>
              <a:spcAft>
                <a:spcPts val="600"/>
              </a:spcAft>
              <a:tabLst>
                <a:tab pos="-685800" algn="l"/>
              </a:tabLst>
            </a:pPr>
            <a:r>
              <a:rPr lang="en-US" altLang="en-US" smtClean="0">
                <a:solidFill>
                  <a:srgbClr val="000000"/>
                </a:solidFill>
                <a:ea typeface="Times" charset="0"/>
              </a:rPr>
              <a:t>The health care provider looks at and feels the breast tissue for any changes.</a:t>
            </a:r>
          </a:p>
          <a:p>
            <a:pPr>
              <a:spcBef>
                <a:spcPct val="0"/>
              </a:spcBef>
              <a:spcAft>
                <a:spcPts val="600"/>
              </a:spcAft>
              <a:tabLst>
                <a:tab pos="-685800" algn="l"/>
              </a:tabLst>
            </a:pPr>
            <a:r>
              <a:rPr lang="en-US" altLang="en-US" b="1" smtClean="0">
                <a:solidFill>
                  <a:srgbClr val="000000"/>
                </a:solidFill>
                <a:ea typeface="Times" charset="0"/>
              </a:rPr>
              <a:t>Women over 40 </a:t>
            </a:r>
            <a:r>
              <a:rPr lang="en-US" altLang="en-US" smtClean="0">
                <a:solidFill>
                  <a:srgbClr val="000000"/>
                </a:solidFill>
                <a:ea typeface="Times" charset="0"/>
              </a:rPr>
              <a:t>should have a CBE </a:t>
            </a:r>
            <a:r>
              <a:rPr lang="en-US" altLang="en-US" b="1" smtClean="0">
                <a:solidFill>
                  <a:srgbClr val="000000"/>
                </a:solidFill>
                <a:ea typeface="Times" charset="0"/>
              </a:rPr>
              <a:t>every year or two</a:t>
            </a:r>
            <a:r>
              <a:rPr lang="en-US" altLang="en-US" smtClean="0">
                <a:solidFill>
                  <a:srgbClr val="000000"/>
                </a:solidFill>
                <a:ea typeface="Times" charset="0"/>
              </a:rPr>
              <a:t>.  </a:t>
            </a:r>
            <a:r>
              <a:rPr lang="en-US" altLang="en-US" b="1" smtClean="0">
                <a:solidFill>
                  <a:srgbClr val="000000"/>
                </a:solidFill>
                <a:ea typeface="Times" charset="0"/>
              </a:rPr>
              <a:t>Women in their 20s and 30s </a:t>
            </a:r>
            <a:r>
              <a:rPr lang="en-US" altLang="en-US" smtClean="0">
                <a:solidFill>
                  <a:srgbClr val="000000"/>
                </a:solidFill>
                <a:ea typeface="Times" charset="0"/>
              </a:rPr>
              <a:t>should have a CBE as part of their periodic health exam.</a:t>
            </a:r>
          </a:p>
        </p:txBody>
      </p:sp>
    </p:spTree>
    <p:extLst>
      <p:ext uri="{BB962C8B-B14F-4D97-AF65-F5344CB8AC3E}">
        <p14:creationId xmlns:p14="http://schemas.microsoft.com/office/powerpoint/2010/main" val="2378740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182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a:spLocks noGrp="1"/>
          </p:cNvSpPr>
          <p:nvPr>
            <p:ph type="title"/>
          </p:nvPr>
        </p:nvSpPr>
        <p:spPr/>
        <p:txBody>
          <a:bodyPr/>
          <a:lstStyle/>
          <a:p>
            <a:pPr eaLnBrk="1" hangingPunct="1"/>
            <a:r>
              <a:rPr lang="en-US" altLang="en-US" b="1" smtClean="0">
                <a:ea typeface="ＭＳ Ｐゴシック" charset="-128"/>
              </a:rPr>
              <a:t>Mammograms</a:t>
            </a:r>
          </a:p>
        </p:txBody>
      </p:sp>
      <p:sp>
        <p:nvSpPr>
          <p:cNvPr id="66564" name="Content Placeholder 2"/>
          <p:cNvSpPr>
            <a:spLocks noGrp="1"/>
          </p:cNvSpPr>
          <p:nvPr>
            <p:ph idx="1"/>
          </p:nvPr>
        </p:nvSpPr>
        <p:spPr>
          <a:xfrm>
            <a:off x="457200" y="1371600"/>
            <a:ext cx="8458200" cy="2819400"/>
          </a:xfrm>
        </p:spPr>
        <p:txBody>
          <a:bodyPr/>
          <a:lstStyle/>
          <a:p>
            <a:pPr>
              <a:spcBef>
                <a:spcPct val="0"/>
              </a:spcBef>
              <a:spcAft>
                <a:spcPts val="600"/>
              </a:spcAft>
              <a:tabLst>
                <a:tab pos="-685800" algn="l"/>
              </a:tabLst>
            </a:pPr>
            <a:r>
              <a:rPr lang="en-US" altLang="en-US" smtClean="0">
                <a:solidFill>
                  <a:srgbClr val="000000"/>
                </a:solidFill>
                <a:ea typeface="Times" charset="0"/>
              </a:rPr>
              <a:t>A mammogram is an x-ray picture of the breast.</a:t>
            </a:r>
          </a:p>
          <a:p>
            <a:pPr>
              <a:spcBef>
                <a:spcPct val="0"/>
              </a:spcBef>
              <a:spcAft>
                <a:spcPts val="600"/>
              </a:spcAft>
              <a:tabLst>
                <a:tab pos="-685800" algn="l"/>
              </a:tabLst>
            </a:pPr>
            <a:r>
              <a:rPr lang="en-US" altLang="en-US" smtClean="0">
                <a:solidFill>
                  <a:srgbClr val="000000"/>
                </a:solidFill>
                <a:ea typeface="Times" charset="0"/>
              </a:rPr>
              <a:t>Mammograms are considered the best test for breast cancer screening</a:t>
            </a:r>
          </a:p>
          <a:p>
            <a:pPr>
              <a:spcBef>
                <a:spcPct val="0"/>
              </a:spcBef>
              <a:spcAft>
                <a:spcPts val="600"/>
              </a:spcAft>
              <a:tabLst>
                <a:tab pos="-685800" algn="l"/>
              </a:tabLst>
            </a:pPr>
            <a:r>
              <a:rPr lang="en-US" altLang="en-US" smtClean="0">
                <a:solidFill>
                  <a:srgbClr val="000000"/>
                </a:solidFill>
                <a:ea typeface="Times" charset="0"/>
              </a:rPr>
              <a:t>A mammogram can find breast cancer early when it is most treatable, before there are symptoms such as a lump</a:t>
            </a:r>
          </a:p>
        </p:txBody>
      </p:sp>
      <p:pic>
        <p:nvPicPr>
          <p:cNvPr id="665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95800"/>
            <a:ext cx="2032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0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182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p:txBody>
          <a:bodyPr/>
          <a:lstStyle/>
          <a:p>
            <a:pPr eaLnBrk="1" hangingPunct="1"/>
            <a:r>
              <a:rPr lang="en-US" altLang="en-US" b="1" smtClean="0">
                <a:ea typeface="ＭＳ Ｐゴシック" charset="-128"/>
              </a:rPr>
              <a:t>Mammograms</a:t>
            </a:r>
          </a:p>
        </p:txBody>
      </p:sp>
      <p:sp>
        <p:nvSpPr>
          <p:cNvPr id="68612" name="Content Placeholder 2"/>
          <p:cNvSpPr>
            <a:spLocks noGrp="1"/>
          </p:cNvSpPr>
          <p:nvPr>
            <p:ph idx="1"/>
          </p:nvPr>
        </p:nvSpPr>
        <p:spPr>
          <a:xfrm>
            <a:off x="457200" y="1371600"/>
            <a:ext cx="8229600" cy="4876800"/>
          </a:xfrm>
        </p:spPr>
        <p:txBody>
          <a:bodyPr/>
          <a:lstStyle/>
          <a:p>
            <a:pPr>
              <a:spcBef>
                <a:spcPct val="0"/>
              </a:spcBef>
              <a:spcAft>
                <a:spcPts val="600"/>
              </a:spcAft>
              <a:tabLst>
                <a:tab pos="-685800" algn="l"/>
              </a:tabLst>
            </a:pPr>
            <a:r>
              <a:rPr lang="en-US" altLang="en-US" sz="2800" dirty="0" smtClean="0">
                <a:solidFill>
                  <a:srgbClr val="000000"/>
                </a:solidFill>
                <a:ea typeface="Times" charset="0"/>
              </a:rPr>
              <a:t>The American Cancer Society recommends women have a mammogram every year beginning at age 40. </a:t>
            </a:r>
          </a:p>
          <a:p>
            <a:pPr>
              <a:spcBef>
                <a:spcPct val="0"/>
              </a:spcBef>
              <a:spcAft>
                <a:spcPts val="600"/>
              </a:spcAft>
              <a:tabLst>
                <a:tab pos="-685800" algn="l"/>
              </a:tabLst>
            </a:pPr>
            <a:r>
              <a:rPr lang="en-US" altLang="en-US" sz="2800" dirty="0" smtClean="0">
                <a:solidFill>
                  <a:srgbClr val="000000"/>
                </a:solidFill>
                <a:ea typeface="Times" charset="0"/>
              </a:rPr>
              <a:t>If a woman’s mother, father, brother, sister or grandmother was diagnosed with breast cancer, the woman may need to begin having screening exams earlier. The earlier exams should begin 10 years before the age the relative was diagnosed.</a:t>
            </a:r>
          </a:p>
          <a:p>
            <a:pPr>
              <a:spcBef>
                <a:spcPct val="0"/>
              </a:spcBef>
              <a:spcAft>
                <a:spcPts val="600"/>
              </a:spcAft>
              <a:buFont typeface="Arial" charset="0"/>
              <a:buNone/>
              <a:tabLst>
                <a:tab pos="-685800" algn="l"/>
              </a:tabLst>
            </a:pPr>
            <a:endParaRPr lang="en-US" altLang="en-US" sz="1500" b="1" dirty="0" smtClean="0">
              <a:solidFill>
                <a:srgbClr val="000000"/>
              </a:solidFill>
              <a:ea typeface="Times" charset="0"/>
            </a:endParaRPr>
          </a:p>
          <a:p>
            <a:pPr algn="ctr">
              <a:spcBef>
                <a:spcPct val="0"/>
              </a:spcBef>
              <a:spcAft>
                <a:spcPts val="600"/>
              </a:spcAft>
              <a:buFont typeface="Arial" charset="0"/>
              <a:buNone/>
              <a:tabLst>
                <a:tab pos="-685800" algn="l"/>
              </a:tabLst>
            </a:pPr>
            <a:r>
              <a:rPr lang="en-US" altLang="en-US" sz="2800" b="1" dirty="0" smtClean="0">
                <a:solidFill>
                  <a:srgbClr val="000000"/>
                </a:solidFill>
                <a:ea typeface="Times" charset="0"/>
              </a:rPr>
              <a:t>Even if a woman has yearly mammograms, she is still encouraged to do monthly, breast self-exams and have regular clinical breast exams. </a:t>
            </a:r>
          </a:p>
          <a:p>
            <a:pPr>
              <a:spcBef>
                <a:spcPct val="0"/>
              </a:spcBef>
              <a:spcAft>
                <a:spcPts val="600"/>
              </a:spcAft>
              <a:buFont typeface="Arial" charset="0"/>
              <a:buNone/>
              <a:tabLst>
                <a:tab pos="-685800" algn="l"/>
              </a:tabLst>
            </a:pPr>
            <a:r>
              <a:rPr lang="en-US" altLang="en-US" sz="2800" dirty="0" smtClean="0">
                <a:solidFill>
                  <a:srgbClr val="000000"/>
                </a:solidFill>
                <a:ea typeface="Times" charset="0"/>
              </a:rPr>
              <a:t> </a:t>
            </a:r>
          </a:p>
        </p:txBody>
      </p:sp>
    </p:spTree>
    <p:extLst>
      <p:ext uri="{BB962C8B-B14F-4D97-AF65-F5344CB8AC3E}">
        <p14:creationId xmlns:p14="http://schemas.microsoft.com/office/powerpoint/2010/main" val="397425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5" name="Title 1"/>
          <p:cNvSpPr>
            <a:spLocks noGrp="1"/>
          </p:cNvSpPr>
          <p:nvPr>
            <p:ph type="title"/>
          </p:nvPr>
        </p:nvSpPr>
        <p:spPr>
          <a:xfrm>
            <a:off x="457200" y="2362200"/>
            <a:ext cx="8229600" cy="1143000"/>
          </a:xfrm>
        </p:spPr>
        <p:txBody>
          <a:bodyPr/>
          <a:lstStyle/>
          <a:p>
            <a:pPr eaLnBrk="1" hangingPunct="1"/>
            <a:r>
              <a:rPr lang="en-US" altLang="en-US" b="1" dirty="0" smtClean="0">
                <a:ea typeface="ＭＳ Ｐゴシック" pitchFamily="34" charset="-128"/>
              </a:rPr>
              <a:t>Thank you!!</a:t>
            </a:r>
          </a:p>
        </p:txBody>
      </p:sp>
      <p:sp>
        <p:nvSpPr>
          <p:cNvPr id="2" name="TextBox 1"/>
          <p:cNvSpPr txBox="1"/>
          <p:nvPr/>
        </p:nvSpPr>
        <p:spPr>
          <a:xfrm>
            <a:off x="1981200" y="3429000"/>
            <a:ext cx="5562600" cy="2062103"/>
          </a:xfrm>
          <a:prstGeom prst="rect">
            <a:avLst/>
          </a:prstGeom>
          <a:noFill/>
        </p:spPr>
        <p:txBody>
          <a:bodyPr wrap="square" rtlCol="0">
            <a:spAutoFit/>
          </a:bodyPr>
          <a:lstStyle/>
          <a:p>
            <a:pPr algn="ctr"/>
            <a:r>
              <a:rPr lang="en-US" sz="3200" dirty="0" smtClean="0"/>
              <a:t>Please access the www.ruralcancernetwork.org website for more information and resources.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5" name="Title 1"/>
          <p:cNvSpPr>
            <a:spLocks noGrp="1"/>
          </p:cNvSpPr>
          <p:nvPr>
            <p:ph type="title"/>
          </p:nvPr>
        </p:nvSpPr>
        <p:spPr/>
        <p:txBody>
          <a:bodyPr/>
          <a:lstStyle/>
          <a:p>
            <a:pPr eaLnBrk="1" hangingPunct="1"/>
            <a:r>
              <a:rPr lang="en-US" altLang="en-US" b="1" smtClean="0">
                <a:ea typeface="ＭＳ Ｐゴシック" pitchFamily="34" charset="-128"/>
              </a:rPr>
              <a:t>Cancer Screening &amp; Detection</a:t>
            </a:r>
          </a:p>
        </p:txBody>
      </p:sp>
      <p:sp>
        <p:nvSpPr>
          <p:cNvPr id="6" name="Oval Callout 5"/>
          <p:cNvSpPr/>
          <p:nvPr/>
        </p:nvSpPr>
        <p:spPr>
          <a:xfrm flipH="1">
            <a:off x="1219200" y="1524000"/>
            <a:ext cx="2819400" cy="1905000"/>
          </a:xfrm>
          <a:prstGeom prst="wedgeEllipseCallout">
            <a:avLst>
              <a:gd name="adj1" fmla="val -35802"/>
              <a:gd name="adj2" fmla="val 5819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400" b="1" dirty="0"/>
              <a:t>What is cancer screening?</a:t>
            </a:r>
          </a:p>
        </p:txBody>
      </p:sp>
      <p:sp>
        <p:nvSpPr>
          <p:cNvPr id="7" name="Oval Callout 6"/>
          <p:cNvSpPr/>
          <p:nvPr/>
        </p:nvSpPr>
        <p:spPr>
          <a:xfrm>
            <a:off x="4876800" y="4267200"/>
            <a:ext cx="2933700" cy="1487365"/>
          </a:xfrm>
          <a:prstGeom prst="wedgeEllipseCallout">
            <a:avLst>
              <a:gd name="adj1" fmla="val -28425"/>
              <a:gd name="adj2" fmla="val 60924"/>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a:t>What should I ask my doctor about cancer screening?</a:t>
            </a:r>
          </a:p>
        </p:txBody>
      </p:sp>
      <p:sp>
        <p:nvSpPr>
          <p:cNvPr id="10" name="Rectangular Callout 9"/>
          <p:cNvSpPr/>
          <p:nvPr/>
        </p:nvSpPr>
        <p:spPr>
          <a:xfrm>
            <a:off x="1066800" y="3810000"/>
            <a:ext cx="2933700" cy="1714500"/>
          </a:xfrm>
          <a:prstGeom prst="wedgeRectCallout">
            <a:avLst>
              <a:gd name="adj1" fmla="val 21924"/>
              <a:gd name="adj2" fmla="val 61816"/>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800" b="1" dirty="0"/>
              <a:t>What are the benefits of cancer screening?</a:t>
            </a:r>
          </a:p>
        </p:txBody>
      </p:sp>
      <p:sp>
        <p:nvSpPr>
          <p:cNvPr id="12" name="Rectangular Callout 11"/>
          <p:cNvSpPr/>
          <p:nvPr/>
        </p:nvSpPr>
        <p:spPr>
          <a:xfrm flipH="1">
            <a:off x="4953000" y="1828800"/>
            <a:ext cx="2362200" cy="1676400"/>
          </a:xfrm>
          <a:prstGeom prst="wedgeRectCallou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800" b="1" dirty="0"/>
              <a:t>Why is early detection important?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Title 1"/>
          <p:cNvSpPr>
            <a:spLocks noGrp="1"/>
          </p:cNvSpPr>
          <p:nvPr>
            <p:ph type="title"/>
          </p:nvPr>
        </p:nvSpPr>
        <p:spPr>
          <a:xfrm>
            <a:off x="457200" y="76200"/>
            <a:ext cx="8229600" cy="1143000"/>
          </a:xfrm>
        </p:spPr>
        <p:txBody>
          <a:bodyPr/>
          <a:lstStyle/>
          <a:p>
            <a:pPr eaLnBrk="1" hangingPunct="1"/>
            <a:r>
              <a:rPr lang="en-US" altLang="en-US" b="1" smtClean="0">
                <a:ea typeface="ＭＳ Ｐゴシック" pitchFamily="34" charset="-128"/>
              </a:rPr>
              <a:t>Today</a:t>
            </a:r>
            <a:r>
              <a:rPr lang="ja-JP" altLang="en-US" b="1" smtClean="0">
                <a:ea typeface="ＭＳ Ｐゴシック" pitchFamily="34" charset="-128"/>
              </a:rPr>
              <a:t>’</a:t>
            </a:r>
            <a:r>
              <a:rPr lang="en-US" altLang="ja-JP" b="1" smtClean="0">
                <a:ea typeface="ＭＳ Ｐゴシック" pitchFamily="34" charset="-128"/>
              </a:rPr>
              <a:t>s Objectives</a:t>
            </a:r>
            <a:endParaRPr lang="en-US" altLang="en-US" b="1" smtClean="0">
              <a:ea typeface="ＭＳ Ｐゴシック" pitchFamily="34" charset="-128"/>
            </a:endParaRPr>
          </a:p>
        </p:txBody>
      </p:sp>
      <p:sp>
        <p:nvSpPr>
          <p:cNvPr id="4100" name="Content Placeholder 2"/>
          <p:cNvSpPr>
            <a:spLocks noGrp="1"/>
          </p:cNvSpPr>
          <p:nvPr>
            <p:ph idx="1"/>
          </p:nvPr>
        </p:nvSpPr>
        <p:spPr>
          <a:xfrm>
            <a:off x="457200" y="1112838"/>
            <a:ext cx="8229600" cy="4525962"/>
          </a:xfrm>
        </p:spPr>
        <p:txBody>
          <a:bodyPr>
            <a:normAutofit/>
          </a:bodyPr>
          <a:lstStyle/>
          <a:p>
            <a:pPr eaLnBrk="1" hangingPunct="1"/>
            <a:r>
              <a:rPr lang="en-US" altLang="en-US" dirty="0" smtClean="0">
                <a:ea typeface="ＭＳ Ｐゴシック" pitchFamily="34" charset="-128"/>
              </a:rPr>
              <a:t>At the end of this section, you will be able to:</a:t>
            </a:r>
          </a:p>
          <a:p>
            <a:pPr lvl="1" eaLnBrk="1" hangingPunct="1"/>
            <a:r>
              <a:rPr lang="en-US" altLang="en-US" sz="2400" b="1" dirty="0" smtClean="0">
                <a:ea typeface="ＭＳ Ｐゴシック" pitchFamily="34" charset="-128"/>
              </a:rPr>
              <a:t>EXPLAIN </a:t>
            </a:r>
            <a:r>
              <a:rPr lang="en-US" altLang="en-US" sz="2400" dirty="0" smtClean="0">
                <a:ea typeface="ＭＳ Ｐゴシック" pitchFamily="34" charset="-128"/>
              </a:rPr>
              <a:t>the importance of early detection for cancer treatment</a:t>
            </a:r>
          </a:p>
          <a:p>
            <a:pPr lvl="1" eaLnBrk="1" hangingPunct="1"/>
            <a:r>
              <a:rPr lang="en-US" altLang="en-US" sz="2400" b="1" dirty="0" smtClean="0">
                <a:ea typeface="ＭＳ Ｐゴシック" pitchFamily="34" charset="-128"/>
              </a:rPr>
              <a:t>DISCUSS </a:t>
            </a:r>
            <a:r>
              <a:rPr lang="en-US" altLang="en-US" sz="2400" dirty="0" smtClean="0">
                <a:ea typeface="ＭＳ Ｐゴシック" pitchFamily="34" charset="-128"/>
              </a:rPr>
              <a:t>the benefits of cancer screening</a:t>
            </a:r>
          </a:p>
          <a:p>
            <a:pPr lvl="1" eaLnBrk="1" hangingPunct="1"/>
            <a:r>
              <a:rPr lang="en-US" altLang="en-US" sz="2400" b="1" dirty="0" smtClean="0">
                <a:ea typeface="ＭＳ Ｐゴシック" pitchFamily="34" charset="-128"/>
              </a:rPr>
              <a:t>IDENTIFY </a:t>
            </a:r>
            <a:r>
              <a:rPr lang="en-US" altLang="en-US" sz="2400" dirty="0" smtClean="0">
                <a:ea typeface="ＭＳ Ｐゴシック" pitchFamily="34" charset="-128"/>
              </a:rPr>
              <a:t>screening methods available for specific cancers</a:t>
            </a:r>
          </a:p>
          <a:p>
            <a:pPr lvl="1" eaLnBrk="1" hangingPunct="1"/>
            <a:r>
              <a:rPr lang="en-US" altLang="en-US" sz="2400" b="1" dirty="0" smtClean="0">
                <a:ea typeface="ＭＳ Ｐゴシック" pitchFamily="34" charset="-128"/>
              </a:rPr>
              <a:t>KNOW </a:t>
            </a:r>
            <a:r>
              <a:rPr lang="en-US" altLang="en-US" sz="2400" dirty="0" smtClean="0">
                <a:ea typeface="ＭＳ Ｐゴシック" pitchFamily="34" charset="-128"/>
              </a:rPr>
              <a:t>recommended screening guidelines</a:t>
            </a:r>
          </a:p>
          <a:p>
            <a:pPr lvl="1" eaLnBrk="1" hangingPunct="1"/>
            <a:r>
              <a:rPr lang="en-US" altLang="en-US" sz="2400" b="1" dirty="0" smtClean="0">
                <a:ea typeface="ＭＳ Ｐゴシック" pitchFamily="34" charset="-128"/>
              </a:rPr>
              <a:t>ANSWER </a:t>
            </a:r>
            <a:r>
              <a:rPr lang="en-US" altLang="en-US" sz="2400" dirty="0" smtClean="0">
                <a:ea typeface="ＭＳ Ｐゴシック" pitchFamily="34" charset="-128"/>
              </a:rPr>
              <a:t>common questions about cancer screening exams and procedures </a:t>
            </a:r>
          </a:p>
          <a:p>
            <a:pPr lvl="1" eaLnBrk="1" hangingPunct="1"/>
            <a:r>
              <a:rPr lang="en-US" altLang="en-US" sz="2400" b="1" dirty="0" smtClean="0">
                <a:ea typeface="ＭＳ Ｐゴシック" pitchFamily="34" charset="-128"/>
              </a:rPr>
              <a:t>KNOW </a:t>
            </a:r>
            <a:r>
              <a:rPr lang="en-US" altLang="en-US" sz="2400" dirty="0" smtClean="0">
                <a:ea typeface="ＭＳ Ｐゴシック" pitchFamily="34" charset="-128"/>
              </a:rPr>
              <a:t>questions to ask your doctor about cancer screening</a:t>
            </a:r>
          </a:p>
          <a:p>
            <a:pPr eaLnBrk="1" hangingPunct="1"/>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ea typeface="ＭＳ Ｐゴシック" pitchFamily="34" charset="-128"/>
              </a:rPr>
              <a:t>Early Detection</a:t>
            </a:r>
            <a:endParaRPr lang="en-US" dirty="0"/>
          </a:p>
        </p:txBody>
      </p:sp>
      <p:sp>
        <p:nvSpPr>
          <p:cNvPr id="3" name="Content Placeholder 2"/>
          <p:cNvSpPr>
            <a:spLocks noGrp="1"/>
          </p:cNvSpPr>
          <p:nvPr>
            <p:ph idx="1"/>
          </p:nvPr>
        </p:nvSpPr>
        <p:spPr/>
        <p:txBody>
          <a:bodyPr/>
          <a:lstStyle/>
          <a:p>
            <a:r>
              <a:rPr lang="en-US" b="1" dirty="0" smtClean="0">
                <a:ea typeface="+mn-ea"/>
                <a:cs typeface="+mn-cs"/>
              </a:rPr>
              <a:t>Early detection </a:t>
            </a:r>
            <a:r>
              <a:rPr lang="en-US" dirty="0" smtClean="0">
                <a:ea typeface="+mn-ea"/>
                <a:cs typeface="+mn-cs"/>
              </a:rPr>
              <a:t>means finding cancer in its early stage, before it has time to spread beyond the organ where it first started to grow.</a:t>
            </a:r>
          </a:p>
          <a:p>
            <a:endParaRPr lang="en-US" dirty="0"/>
          </a:p>
        </p:txBody>
      </p:sp>
      <p:pic>
        <p:nvPicPr>
          <p:cNvPr id="4" name="Picture 5" descr="G:\Team\CCOP\CHDI\Rural Disparities Project\Adams County Pilot Project\Educational Resource\Images\Adams County Photos\100_4905.JPG"/>
          <p:cNvPicPr>
            <a:picLocks noChangeAspect="1" noChangeArrowheads="1"/>
          </p:cNvPicPr>
          <p:nvPr/>
        </p:nvPicPr>
        <p:blipFill>
          <a:blip r:embed="rId3" cstate="print"/>
          <a:srcRect b="15070"/>
          <a:stretch>
            <a:fillRect/>
          </a:stretch>
        </p:blipFill>
        <p:spPr bwMode="auto">
          <a:xfrm>
            <a:off x="2362200" y="3657600"/>
            <a:ext cx="4233863" cy="269716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Content Placeholder 5"/>
          <p:cNvSpPr>
            <a:spLocks noGrp="1"/>
          </p:cNvSpPr>
          <p:nvPr>
            <p:ph idx="1"/>
          </p:nvPr>
        </p:nvSpPr>
        <p:spPr>
          <a:xfrm>
            <a:off x="457200" y="655637"/>
            <a:ext cx="8229600" cy="4525963"/>
          </a:xfrm>
          <a:prstGeom prst="wedgeRectCallout">
            <a:avLst>
              <a:gd name="adj1" fmla="val 21924"/>
              <a:gd name="adj2" fmla="val 61816"/>
            </a:avLst>
          </a:prstGeom>
          <a:ln/>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nchor="ctr"/>
          <a:lstStyle/>
          <a:p>
            <a:pPr marL="0" indent="0" algn="ctr" fontAlgn="auto">
              <a:spcBef>
                <a:spcPts val="0"/>
              </a:spcBef>
              <a:spcAft>
                <a:spcPts val="0"/>
              </a:spcAft>
              <a:buFont typeface="Arial" charset="0"/>
              <a:buNone/>
              <a:defRPr/>
            </a:pPr>
            <a:r>
              <a:rPr lang="en-US" sz="7200" b="1" dirty="0"/>
              <a:t>Why is early detection </a:t>
            </a:r>
            <a:r>
              <a:rPr lang="en-US" sz="7200" b="1" dirty="0" smtClean="0"/>
              <a:t>important?</a:t>
            </a:r>
            <a:endParaRPr lang="en-US" sz="7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ea typeface="ＭＳ Ｐゴシック" pitchFamily="34" charset="-128"/>
              </a:rPr>
              <a:t>What are the basics of early detection?</a:t>
            </a:r>
            <a:endParaRPr lang="en-US" dirty="0"/>
          </a:p>
        </p:txBody>
      </p:sp>
      <p:sp>
        <p:nvSpPr>
          <p:cNvPr id="3" name="Content Placeholder 2"/>
          <p:cNvSpPr>
            <a:spLocks noGrp="1"/>
          </p:cNvSpPr>
          <p:nvPr>
            <p:ph idx="1"/>
          </p:nvPr>
        </p:nvSpPr>
        <p:spPr/>
        <p:txBody>
          <a:bodyPr/>
          <a:lstStyle/>
          <a:p>
            <a:r>
              <a:rPr lang="en-US" altLang="en-US" dirty="0" smtClean="0">
                <a:ea typeface="ＭＳ Ｐゴシック" pitchFamily="34" charset="-128"/>
              </a:rPr>
              <a:t>Do monthly self-exams.</a:t>
            </a:r>
          </a:p>
          <a:p>
            <a:r>
              <a:rPr lang="en-US" altLang="en-US" dirty="0" smtClean="0">
                <a:ea typeface="ＭＳ Ｐゴシック" pitchFamily="34" charset="-128"/>
              </a:rPr>
              <a:t>Have recommended screening exams.</a:t>
            </a:r>
          </a:p>
          <a:p>
            <a:r>
              <a:rPr lang="en-US" altLang="en-US" dirty="0" smtClean="0">
                <a:ea typeface="ＭＳ Ｐゴシック" pitchFamily="34" charset="-128"/>
              </a:rPr>
              <a:t>Recognize warning signs and see your health care provider.</a:t>
            </a:r>
          </a:p>
          <a:p>
            <a:endParaRPr lang="en-US" altLang="en-US" dirty="0" smtClean="0">
              <a:ea typeface="ＭＳ Ｐゴシック" pitchFamily="34" charset="-128"/>
            </a:endParaRP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Content Placeholder 6"/>
          <p:cNvSpPr>
            <a:spLocks noGrp="1"/>
          </p:cNvSpPr>
          <p:nvPr>
            <p:ph idx="1"/>
          </p:nvPr>
        </p:nvSpPr>
        <p:spPr>
          <a:xfrm>
            <a:off x="685800" y="838200"/>
            <a:ext cx="8229600" cy="4525963"/>
          </a:xfrm>
          <a:prstGeom prst="wedgeRectCallout">
            <a:avLst/>
          </a:prstGeom>
          <a:ln/>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Font typeface="Arial" pitchFamily="34" charset="0"/>
              <a:buNone/>
              <a:defRPr/>
            </a:pPr>
            <a:r>
              <a:rPr lang="en-US" sz="6600" b="1" dirty="0" smtClean="0"/>
              <a:t>What are the benefits of having a screening exam?</a:t>
            </a:r>
            <a:endParaRPr lang="en-US" sz="6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ea typeface="+mj-ea"/>
                <a:cs typeface="+mj-cs"/>
              </a:rPr>
              <a:t>Men’s </a:t>
            </a:r>
            <a:r>
              <a:rPr lang="en-US" b="1" dirty="0">
                <a:ea typeface="+mj-ea"/>
                <a:cs typeface="+mj-cs"/>
              </a:rPr>
              <a:t>and </a:t>
            </a:r>
            <a:r>
              <a:rPr lang="en-US" b="1" dirty="0" smtClean="0">
                <a:ea typeface="+mj-ea"/>
                <a:cs typeface="+mj-cs"/>
              </a:rPr>
              <a:t>Women’s Health</a:t>
            </a:r>
          </a:p>
        </p:txBody>
      </p:sp>
      <p:sp>
        <p:nvSpPr>
          <p:cNvPr id="10244" name="Content Placeholder 2"/>
          <p:cNvSpPr>
            <a:spLocks noGrp="1"/>
          </p:cNvSpPr>
          <p:nvPr>
            <p:ph idx="1"/>
          </p:nvPr>
        </p:nvSpPr>
        <p:spPr>
          <a:xfrm>
            <a:off x="457200" y="1371600"/>
            <a:ext cx="8229600" cy="4525963"/>
          </a:xfrm>
        </p:spPr>
        <p:txBody>
          <a:bodyPr>
            <a:normAutofit/>
          </a:bodyPr>
          <a:lstStyle/>
          <a:p>
            <a:pPr eaLnBrk="1" hangingPunct="1"/>
            <a:r>
              <a:rPr lang="en-US" altLang="en-US" b="1" dirty="0" smtClean="0">
                <a:ea typeface="ＭＳ Ｐゴシック" pitchFamily="34" charset="-128"/>
              </a:rPr>
              <a:t>Colorectal Cancer Screening</a:t>
            </a:r>
          </a:p>
          <a:p>
            <a:pPr lvl="1" eaLnBrk="1" hangingPunct="1"/>
            <a:r>
              <a:rPr lang="en-US" altLang="en-US" dirty="0" smtClean="0">
                <a:ea typeface="ＭＳ Ｐゴシック" pitchFamily="34" charset="-128"/>
              </a:rPr>
              <a:t>The words ‘colorectal cancer’ mean cancer of the colon or cancer of the rectum. The colon, also called the large intestine, removes water and nutrients from partially digested food. The rectum is the lowest end of the colon. </a:t>
            </a:r>
          </a:p>
          <a:p>
            <a:pPr lvl="0"/>
            <a:r>
              <a:rPr lang="en-US" altLang="en-US" b="1" dirty="0" smtClean="0">
                <a:solidFill>
                  <a:prstClr val="black"/>
                </a:solidFill>
                <a:ea typeface="ＭＳ Ｐゴシック" pitchFamily="34" charset="-128"/>
              </a:rPr>
              <a:t>Skin </a:t>
            </a:r>
            <a:r>
              <a:rPr lang="en-US" altLang="en-US" b="1" dirty="0">
                <a:solidFill>
                  <a:prstClr val="black"/>
                </a:solidFill>
                <a:ea typeface="ＭＳ Ｐゴシック" pitchFamily="34" charset="-128"/>
              </a:rPr>
              <a:t>Cancer Screening</a:t>
            </a:r>
          </a:p>
          <a:p>
            <a:pPr lvl="1"/>
            <a:r>
              <a:rPr lang="en-US" altLang="en-US" dirty="0">
                <a:solidFill>
                  <a:prstClr val="black"/>
                </a:solidFill>
                <a:ea typeface="ＭＳ Ｐゴシック" pitchFamily="34" charset="-128"/>
              </a:rPr>
              <a:t>Skin cancer is cancer that forms in the tissues of the skin. </a:t>
            </a:r>
          </a:p>
          <a:p>
            <a:pPr lvl="1" eaLnBrk="1" hangingPunct="1"/>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5" name="Title 1"/>
          <p:cNvSpPr>
            <a:spLocks noGrp="1"/>
          </p:cNvSpPr>
          <p:nvPr>
            <p:ph type="title"/>
          </p:nvPr>
        </p:nvSpPr>
        <p:spPr/>
        <p:txBody>
          <a:bodyPr/>
          <a:lstStyle/>
          <a:p>
            <a:pPr eaLnBrk="1" hangingPunct="1"/>
            <a:r>
              <a:rPr lang="en-US" altLang="en-US" b="1" smtClean="0">
                <a:ea typeface="ＭＳ Ｐゴシック" pitchFamily="34" charset="-128"/>
              </a:rPr>
              <a:t>Colorectal Cancer</a:t>
            </a:r>
          </a:p>
        </p:txBody>
      </p:sp>
      <p:sp>
        <p:nvSpPr>
          <p:cNvPr id="16388" name="Content Placeholder 2"/>
          <p:cNvSpPr>
            <a:spLocks noGrp="1"/>
          </p:cNvSpPr>
          <p:nvPr>
            <p:ph idx="1"/>
          </p:nvPr>
        </p:nvSpPr>
        <p:spPr>
          <a:xfrm>
            <a:off x="457200" y="1371600"/>
            <a:ext cx="8229600" cy="4525963"/>
          </a:xfrm>
        </p:spPr>
        <p:txBody>
          <a:bodyPr/>
          <a:lstStyle/>
          <a:p>
            <a:pPr>
              <a:spcBef>
                <a:spcPct val="0"/>
              </a:spcBef>
              <a:spcAft>
                <a:spcPts val="300"/>
              </a:spcAft>
              <a:buFont typeface="Arial" pitchFamily="34" charset="0"/>
              <a:buChar char="•"/>
              <a:tabLst>
                <a:tab pos="-685800" algn="l"/>
              </a:tabLst>
              <a:defRPr/>
            </a:pPr>
            <a:r>
              <a:rPr lang="en-US" sz="2800" dirty="0">
                <a:solidFill>
                  <a:srgbClr val="000000"/>
                </a:solidFill>
                <a:latin typeface="+mj-lt"/>
                <a:ea typeface="ＭＳ Ｐゴシック"/>
                <a:cs typeface="Times" pitchFamily="18" charset="0"/>
              </a:rPr>
              <a:t>The words ‘colorectal cancer’ mean cancer of the colon or cancer of the rectum. </a:t>
            </a:r>
            <a:endParaRPr lang="en-US" sz="2800" dirty="0" smtClean="0">
              <a:solidFill>
                <a:srgbClr val="000000"/>
              </a:solidFill>
              <a:latin typeface="+mj-lt"/>
              <a:ea typeface="ＭＳ Ｐゴシック"/>
              <a:cs typeface="Times" pitchFamily="18" charset="0"/>
            </a:endParaRPr>
          </a:p>
          <a:p>
            <a:pPr>
              <a:spcBef>
                <a:spcPct val="0"/>
              </a:spcBef>
              <a:spcAft>
                <a:spcPts val="300"/>
              </a:spcAft>
              <a:buFont typeface="Arial" pitchFamily="34" charset="0"/>
              <a:buChar char="•"/>
              <a:tabLst>
                <a:tab pos="-685800" algn="l"/>
              </a:tabLst>
              <a:defRPr/>
            </a:pPr>
            <a:r>
              <a:rPr lang="en-US" sz="2800" dirty="0" smtClean="0">
                <a:solidFill>
                  <a:srgbClr val="000000"/>
                </a:solidFill>
                <a:latin typeface="+mj-lt"/>
                <a:ea typeface="ＭＳ Ｐゴシック"/>
                <a:cs typeface="Times" pitchFamily="18" charset="0"/>
              </a:rPr>
              <a:t>The </a:t>
            </a:r>
            <a:r>
              <a:rPr lang="en-US" sz="2800" dirty="0">
                <a:solidFill>
                  <a:srgbClr val="000000"/>
                </a:solidFill>
                <a:latin typeface="+mj-lt"/>
                <a:ea typeface="ＭＳ Ｐゴシック"/>
                <a:cs typeface="Times" pitchFamily="18" charset="0"/>
              </a:rPr>
              <a:t>colon, also called the large intestine, removes water and </a:t>
            </a:r>
            <a:r>
              <a:rPr lang="en-US" sz="2800" dirty="0" smtClean="0">
                <a:solidFill>
                  <a:srgbClr val="000000"/>
                </a:solidFill>
                <a:latin typeface="+mj-lt"/>
                <a:ea typeface="ＭＳ Ｐゴシック"/>
                <a:cs typeface="Times" pitchFamily="18" charset="0"/>
              </a:rPr>
              <a:t>nutrients from partially digested food.</a:t>
            </a:r>
          </a:p>
          <a:p>
            <a:pPr>
              <a:spcBef>
                <a:spcPct val="0"/>
              </a:spcBef>
              <a:spcAft>
                <a:spcPts val="300"/>
              </a:spcAft>
              <a:buFont typeface="Arial" pitchFamily="34" charset="0"/>
              <a:buChar char="•"/>
              <a:tabLst>
                <a:tab pos="-685800" algn="l"/>
              </a:tabLst>
              <a:defRPr/>
            </a:pPr>
            <a:r>
              <a:rPr lang="en-US" sz="2800" dirty="0">
                <a:solidFill>
                  <a:srgbClr val="000000"/>
                </a:solidFill>
                <a:latin typeface="+mj-lt"/>
                <a:ea typeface="ＭＳ Ｐゴシック"/>
                <a:cs typeface="Arial" pitchFamily="34" charset="0"/>
              </a:rPr>
              <a:t>The rectum is the lowest end of the colon. </a:t>
            </a:r>
            <a:endParaRPr lang="en-US" sz="2800" dirty="0" smtClean="0">
              <a:solidFill>
                <a:srgbClr val="000000"/>
              </a:solidFill>
              <a:latin typeface="+mj-lt"/>
              <a:ea typeface="ＭＳ Ｐゴシック"/>
              <a:cs typeface="Arial" pitchFamily="34" charset="0"/>
            </a:endParaRPr>
          </a:p>
          <a:p>
            <a:pPr>
              <a:spcBef>
                <a:spcPct val="0"/>
              </a:spcBef>
              <a:spcAft>
                <a:spcPts val="300"/>
              </a:spcAft>
              <a:buFont typeface="Arial" pitchFamily="34" charset="0"/>
              <a:buChar char="•"/>
              <a:tabLst>
                <a:tab pos="-685800" algn="l"/>
              </a:tabLst>
              <a:defRPr/>
            </a:pPr>
            <a:r>
              <a:rPr lang="en-US" sz="2800" dirty="0" smtClean="0">
                <a:solidFill>
                  <a:srgbClr val="000000"/>
                </a:solidFill>
                <a:latin typeface="+mj-lt"/>
                <a:ea typeface="ＭＳ Ｐゴシック"/>
                <a:cs typeface="Arial" pitchFamily="34" charset="0"/>
              </a:rPr>
              <a:t>The colon and rectum act as the body’s trash compactor.</a:t>
            </a:r>
          </a:p>
        </p:txBody>
      </p:sp>
      <p:pic>
        <p:nvPicPr>
          <p:cNvPr id="13317" name="Picture 5"/>
          <p:cNvPicPr>
            <a:picLocks noChangeAspect="1" noChangeArrowheads="1"/>
          </p:cNvPicPr>
          <p:nvPr/>
        </p:nvPicPr>
        <p:blipFill>
          <a:blip r:embed="rId4" cstate="print"/>
          <a:srcRect t="60713"/>
          <a:stretch>
            <a:fillRect/>
          </a:stretch>
        </p:blipFill>
        <p:spPr bwMode="auto">
          <a:xfrm>
            <a:off x="2590800" y="4513263"/>
            <a:ext cx="3886200" cy="2268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1865</Words>
  <Application>Microsoft Office PowerPoint</Application>
  <PresentationFormat>On-screen Show (4:3)</PresentationFormat>
  <Paragraphs>163</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Cancer Screening &amp; Detection</vt:lpstr>
      <vt:lpstr>Cancer Screening &amp; Detection</vt:lpstr>
      <vt:lpstr>Today’s Objectives</vt:lpstr>
      <vt:lpstr>Early Detection</vt:lpstr>
      <vt:lpstr>PowerPoint Presentation</vt:lpstr>
      <vt:lpstr>What are the basics of early detection?</vt:lpstr>
      <vt:lpstr>PowerPoint Presentation</vt:lpstr>
      <vt:lpstr>Men’s and Women’s Health</vt:lpstr>
      <vt:lpstr>Colorectal Cancer</vt:lpstr>
      <vt:lpstr>Women’s Health</vt:lpstr>
      <vt:lpstr>Breast Health</vt:lpstr>
      <vt:lpstr>Breast Self Awareness</vt:lpstr>
      <vt:lpstr>Clinical Breast Exam (CBE)</vt:lpstr>
      <vt:lpstr>Mammograms</vt:lpstr>
      <vt:lpstr>Mammograms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Screening &amp; Detection</dc:title>
  <dc:creator>Mary Ann Olson</dc:creator>
  <cp:lastModifiedBy>Tidemann, Michelle</cp:lastModifiedBy>
  <cp:revision>13</cp:revision>
  <cp:lastPrinted>2014-07-17T17:51:16Z</cp:lastPrinted>
  <dcterms:created xsi:type="dcterms:W3CDTF">2014-07-17T05:08:03Z</dcterms:created>
  <dcterms:modified xsi:type="dcterms:W3CDTF">2014-07-17T19:14:48Z</dcterms:modified>
</cp:coreProperties>
</file>